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405" r:id="rId2"/>
    <p:sldId id="532" r:id="rId3"/>
    <p:sldId id="630" r:id="rId4"/>
    <p:sldId id="400" r:id="rId5"/>
    <p:sldId id="533" r:id="rId6"/>
    <p:sldId id="421" r:id="rId7"/>
    <p:sldId id="422" r:id="rId8"/>
    <p:sldId id="427" r:id="rId9"/>
    <p:sldId id="417" r:id="rId10"/>
    <p:sldId id="612" r:id="rId11"/>
    <p:sldId id="623" r:id="rId12"/>
    <p:sldId id="624" r:id="rId13"/>
    <p:sldId id="656" r:id="rId14"/>
    <p:sldId id="653" r:id="rId15"/>
    <p:sldId id="605" r:id="rId16"/>
    <p:sldId id="606" r:id="rId17"/>
    <p:sldId id="433" r:id="rId18"/>
    <p:sldId id="657" r:id="rId19"/>
    <p:sldId id="437" r:id="rId20"/>
    <p:sldId id="439" r:id="rId21"/>
    <p:sldId id="441" r:id="rId22"/>
    <p:sldId id="654" r:id="rId23"/>
    <p:sldId id="541" r:id="rId24"/>
    <p:sldId id="647" r:id="rId25"/>
    <p:sldId id="649" r:id="rId26"/>
    <p:sldId id="558" r:id="rId27"/>
    <p:sldId id="651" r:id="rId28"/>
    <p:sldId id="655" r:id="rId29"/>
    <p:sldId id="455" r:id="rId30"/>
    <p:sldId id="652" r:id="rId31"/>
    <p:sldId id="456" r:id="rId32"/>
    <p:sldId id="620" r:id="rId33"/>
    <p:sldId id="457" r:id="rId34"/>
    <p:sldId id="626" r:id="rId35"/>
    <p:sldId id="529" r:id="rId36"/>
    <p:sldId id="627" r:id="rId37"/>
    <p:sldId id="534" r:id="rId38"/>
    <p:sldId id="629" r:id="rId39"/>
    <p:sldId id="645" r:id="rId40"/>
    <p:sldId id="644" r:id="rId41"/>
    <p:sldId id="658" r:id="rId42"/>
    <p:sldId id="634" r:id="rId43"/>
    <p:sldId id="633" r:id="rId44"/>
    <p:sldId id="646" r:id="rId45"/>
    <p:sldId id="643" r:id="rId46"/>
    <p:sldId id="635" r:id="rId47"/>
    <p:sldId id="636" r:id="rId48"/>
    <p:sldId id="637" r:id="rId49"/>
    <p:sldId id="641" r:id="rId50"/>
    <p:sldId id="642" r:id="rId51"/>
  </p:sldIdLst>
  <p:sldSz cx="13004800" cy="9753600"/>
  <p:notesSz cx="6858000" cy="9144000"/>
  <p:defaultTextStyle>
    <a:lvl1pPr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1pPr>
    <a:lvl2pPr indent="228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2pPr>
    <a:lvl3pPr indent="457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3pPr>
    <a:lvl4pPr indent="685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4pPr>
    <a:lvl5pPr indent="9144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5pPr>
    <a:lvl6pPr indent="11430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6pPr>
    <a:lvl7pPr indent="1371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7pPr>
    <a:lvl8pPr indent="1600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8pPr>
    <a:lvl9pPr indent="1828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9pPr>
  </p:defaultTextStyle>
  <p:extLst>
    <p:ext uri="{521415D9-36F7-43E2-AB2F-B90AF26B5E84}">
      <p14:sectionLst xmlns:p14="http://schemas.microsoft.com/office/powerpoint/2010/main">
        <p14:section name="cover" id="{1F497D6F-9A21-764D-A04E-A7CAAD52D007}">
          <p14:sldIdLst>
            <p14:sldId id="405"/>
          </p14:sldIdLst>
        </p14:section>
        <p14:section name="introduction" id="{052A0C31-CFDE-EA4E-96D6-F58C980D0CFF}">
          <p14:sldIdLst>
            <p14:sldId id="532"/>
            <p14:sldId id="630"/>
            <p14:sldId id="400"/>
            <p14:sldId id="533"/>
            <p14:sldId id="421"/>
            <p14:sldId id="422"/>
            <p14:sldId id="427"/>
          </p14:sldIdLst>
        </p14:section>
        <p14:section name="Part 1" id="{BF5421EA-0313-F848-8141-3341B334F574}">
          <p14:sldIdLst>
            <p14:sldId id="417"/>
            <p14:sldId id="612"/>
            <p14:sldId id="623"/>
            <p14:sldId id="624"/>
            <p14:sldId id="656"/>
          </p14:sldIdLst>
        </p14:section>
        <p14:section name="GMM" id="{11DFA6FB-75BA-9E4C-BBF2-4CA1C6BE6D96}">
          <p14:sldIdLst>
            <p14:sldId id="653"/>
            <p14:sldId id="605"/>
            <p14:sldId id="606"/>
            <p14:sldId id="433"/>
            <p14:sldId id="657"/>
            <p14:sldId id="437"/>
            <p14:sldId id="439"/>
            <p14:sldId id="441"/>
          </p14:sldIdLst>
        </p14:section>
        <p14:section name="HMM" id="{EE446EE1-325F-2C4D-B173-558EE0A5F4D2}">
          <p14:sldIdLst>
            <p14:sldId id="654"/>
            <p14:sldId id="541"/>
            <p14:sldId id="647"/>
            <p14:sldId id="649"/>
            <p14:sldId id="558"/>
            <p14:sldId id="651"/>
          </p14:sldIdLst>
        </p14:section>
        <p14:section name="SR" id="{B7DDDCB5-BFF5-3D44-BFB0-088BFB94E7DB}">
          <p14:sldIdLst>
            <p14:sldId id="655"/>
            <p14:sldId id="455"/>
            <p14:sldId id="652"/>
            <p14:sldId id="456"/>
            <p14:sldId id="620"/>
            <p14:sldId id="457"/>
            <p14:sldId id="626"/>
          </p14:sldIdLst>
        </p14:section>
        <p14:section name="Part 2" id="{3A800A89-110E-3140-BE17-AFC2B5922362}">
          <p14:sldIdLst>
            <p14:sldId id="529"/>
            <p14:sldId id="627"/>
            <p14:sldId id="534"/>
            <p14:sldId id="629"/>
            <p14:sldId id="645"/>
            <p14:sldId id="644"/>
            <p14:sldId id="658"/>
            <p14:sldId id="634"/>
            <p14:sldId id="633"/>
            <p14:sldId id="646"/>
            <p14:sldId id="643"/>
            <p14:sldId id="635"/>
            <p14:sldId id="636"/>
          </p14:sldIdLst>
        </p14:section>
        <p14:section name="Conclusion and future works" id="{49414937-2785-7B4B-87B6-5DFA51B735C6}">
          <p14:sldIdLst>
            <p14:sldId id="637"/>
            <p14:sldId id="641"/>
            <p14:sldId id="64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CFE"/>
    <a:srgbClr val="015BAD"/>
    <a:srgbClr val="82CCE7"/>
    <a:srgbClr val="CD6167"/>
    <a:srgbClr val="FF777C"/>
    <a:srgbClr val="3C93E4"/>
    <a:srgbClr val="FF797E"/>
    <a:srgbClr val="FF4971"/>
    <a:srgbClr val="FF6FCF"/>
    <a:srgbClr val="00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5" autoAdjust="0"/>
    <p:restoredTop sz="96468" autoAdjust="0"/>
  </p:normalViewPr>
  <p:slideViewPr>
    <p:cSldViewPr snapToGrid="0" snapToObjects="1">
      <p:cViewPr>
        <p:scale>
          <a:sx n="60" d="100"/>
          <a:sy n="60" d="100"/>
        </p:scale>
        <p:origin x="-1600" y="-40"/>
      </p:cViewPr>
      <p:guideLst>
        <p:guide orient="horz" pos="3072"/>
        <p:guide pos="409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334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9009-2371-2C4A-908B-0B68C35CB574}" type="datetimeFigureOut">
              <a:rPr kumimoji="1" lang="zh-CN" altLang="en-US" smtClean="0"/>
              <a:t>1/22/16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B5891-8247-CD48-9C99-9C71722BB5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127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9867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18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CANDECOMP-PA RAFAC</a:t>
            </a:r>
          </a:p>
          <a:p>
            <a:pPr lvl="0">
              <a:defRPr sz="1800"/>
            </a:pPr>
            <a:endParaRPr lang="en-US" sz="1800" b="0" i="0" u="none" strike="noStrike" baseline="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r>
              <a:rPr lang="en-US" sz="18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Canonical decomposition    Parallel Factor </a:t>
            </a:r>
            <a:r>
              <a:rPr lang="en-US" sz="1800" b="0" i="0" u="none" strike="noStrike" baseline="0" dirty="0" err="1" smtClean="0">
                <a:latin typeface="Avenir Roman"/>
                <a:ea typeface="Avenir Roman"/>
                <a:cs typeface="Avenir Roman"/>
                <a:sym typeface="Avenir Roman"/>
              </a:rPr>
              <a:t>analusis</a:t>
            </a:r>
            <a:endParaRPr lang="en-US" sz="1800" b="0" i="0" u="none" strike="noStrike" baseline="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endParaRPr lang="en-US" sz="1800" b="0" i="0" u="none" strike="noStrike" baseline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447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A\</a:t>
            </a:r>
            <a:r>
              <a:rPr lang="en-US" altLang="zh-CN" sz="2400" dirty="0" err="1" smtClean="0"/>
              <a:t>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B\</a:t>
            </a:r>
            <a:r>
              <a:rPr lang="en-US" altLang="zh-CN" sz="2400" dirty="0" err="1" smtClean="0"/>
              <a:t>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080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A\</a:t>
            </a:r>
            <a:r>
              <a:rPr lang="en-US" altLang="zh-CN" sz="2400" dirty="0" err="1" smtClean="0"/>
              <a:t>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B\</a:t>
            </a:r>
            <a:r>
              <a:rPr lang="en-US" altLang="zh-CN" sz="2400" dirty="0" err="1" smtClean="0"/>
              <a:t>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approx</a:t>
            </a: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\</a:t>
            </a:r>
            <a:r>
              <a:rPr lang="en-US" altLang="zh-CN" sz="2400" dirty="0" smtClean="0"/>
              <a:t>ta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0800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x</a:t>
            </a:r>
            <a:r>
              <a:rPr lang="en-US" altLang="zh-CN" sz="2400" dirty="0" smtClean="0"/>
              <a:t>\in\R^{n}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Pace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(n-dim, k-mixture)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Latex: 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f(\theta)</a:t>
            </a:r>
            <a:endParaRPr lang="en-US" sz="2400" dirty="0" smtClean="0"/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X(\theta)</a:t>
            </a:r>
          </a:p>
          <a:p>
            <a:pPr lvl="0">
              <a:defRPr sz="1800"/>
            </a:pPr>
            <a:endParaRPr lang="en-US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400" dirty="0" smtClean="0"/>
              <a:t>H</a:t>
            </a:r>
            <a:r>
              <a:rPr lang="en-US" sz="2400" baseline="0" dirty="0" smtClean="0"/>
              <a:t>\in\{1,\dots, K\}</a:t>
            </a:r>
          </a:p>
          <a:p>
            <a:pPr lvl="0">
              <a:defRPr sz="1800"/>
            </a:pPr>
            <a:r>
              <a:rPr lang="en-US" sz="2400" baseline="0" dirty="0" smtClean="0"/>
              <a:t> </a:t>
            </a:r>
          </a:p>
          <a:p>
            <a:pPr lvl="0">
              <a:defRPr sz="1800"/>
            </a:pPr>
            <a:r>
              <a:rPr lang="en-US" sz="2400" baseline="0" dirty="0" smtClean="0"/>
              <a:t>X = (X_1, X_2, \dots, X_M)\in\mc X</a:t>
            </a:r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(X_1, X_2, X_3)  = </a:t>
            </a:r>
            <a:r>
              <a:rPr lang="en-US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\sum_{k=1}^K\underbrace{</a:t>
            </a: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(H=k)</a:t>
            </a:r>
            <a:r>
              <a:rPr lang="en-US" altLang="zh-CN" sz="2400" baseline="0" dirty="0" smtClean="0"/>
              <a:t>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{mixing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weights}}\underbrace{</a:t>
            </a: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X_1| H=k</a:t>
            </a:r>
            <a:r>
              <a:rPr lang="en-US" sz="2400" baseline="0" dirty="0" smtClean="0"/>
              <a:t>) 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X_2| H=k</a:t>
            </a:r>
            <a:r>
              <a:rPr lang="en-US" sz="2400" baseline="0" dirty="0" smtClean="0"/>
              <a:t>) 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X_3| H=k</a:t>
            </a:r>
            <a:r>
              <a:rPr lang="en-US" sz="2400" baseline="0" dirty="0" smtClean="0"/>
              <a:t>) </a:t>
            </a:r>
            <a:r>
              <a:rPr lang="en-US" altLang="zh-CN" sz="2400" baseline="0" dirty="0" smtClean="0"/>
              <a:t>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{conditional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probabilities}}</a:t>
            </a:r>
            <a:endParaRPr lang="en-US" sz="2400" baseline="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baseline="0" dirty="0" smtClean="0"/>
              <a:t>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(X_1, X_2, X_3)  = </a:t>
            </a:r>
            <a:r>
              <a:rPr lang="en-US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\sum_{k=1}^K\underbrace{</a:t>
            </a:r>
            <a:r>
              <a:rPr lang="en-US" altLang="zh-CN" sz="2400" baseline="0" dirty="0" smtClean="0"/>
              <a:t>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(H=k)}_{\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{mixing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weights}}\underbrace{\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(X| H=k)}_{\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{conditional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probabilities}}</a:t>
            </a:r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r>
              <a:rPr lang="en-US" sz="2400" baseline="0" dirty="0" smtClean="0"/>
              <a:t>X</a:t>
            </a:r>
            <a:r>
              <a:rPr lang="en-US" altLang="zh-CN" sz="2400" baseline="0" dirty="0" smtClean="0"/>
              <a:t>(1),X(2),\dots,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X(N)</a:t>
            </a:r>
            <a:endParaRPr lang="en-US" sz="2400" baseline="0" dirty="0" smtClean="0"/>
          </a:p>
          <a:p>
            <a:pPr lvl="0">
              <a:defRPr sz="1800"/>
            </a:pPr>
            <a:r>
              <a:rPr lang="en-US" altLang="zh-CN" sz="2400" baseline="0" dirty="0" smtClean="0"/>
              <a:t>\ta=</a:t>
            </a:r>
            <a:r>
              <a:rPr lang="en-US" sz="2400" baseline="0" dirty="0" smtClean="0"/>
              <a:t> </a:t>
            </a:r>
            <a:r>
              <a:rPr lang="en-US" altLang="zh-CN" sz="2400" baseline="0" dirty="0" smtClean="0"/>
              <a:t>(\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</a:t>
            </a:r>
            <a:r>
              <a:rPr lang="en-US" sz="2400" baseline="0" dirty="0" smtClean="0"/>
              <a:t>ixing weight, conditional distributions</a:t>
            </a:r>
            <a:r>
              <a:rPr lang="en-US" altLang="zh-CN" sz="2400" baseline="0" dirty="0" smtClean="0"/>
              <a:t>})</a:t>
            </a:r>
            <a:endParaRPr lang="en-US" sz="2400" baseline="0" dirty="0" smtClean="0"/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0164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&amp;X_4=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\sum_{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=1}^k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\Sigma^{(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)}\</a:t>
            </a:r>
            <a:r>
              <a:rPr lang="en-US" altLang="zh-CN" sz="2400" dirty="0" err="1" smtClean="0"/>
              <a:t>ot</a:t>
            </a:r>
            <a:r>
              <a:rPr lang="en-US" altLang="zh-CN" sz="2400" dirty="0" smtClean="0"/>
              <a:t>\Sigma^{(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)},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\\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&amp;X_6=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\sum_{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=1}^k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\Sigma^{(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)}\</a:t>
            </a:r>
            <a:r>
              <a:rPr lang="en-US" altLang="zh-CN" sz="2400" dirty="0" err="1" smtClean="0"/>
              <a:t>ot</a:t>
            </a:r>
            <a:r>
              <a:rPr lang="en-US" altLang="zh-CN" sz="2400" dirty="0" smtClean="0"/>
              <a:t>\Sigma^{(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)} \</a:t>
            </a:r>
            <a:r>
              <a:rPr lang="en-US" altLang="zh-CN" sz="2400" dirty="0" err="1" smtClean="0"/>
              <a:t>ot</a:t>
            </a:r>
            <a:r>
              <a:rPr lang="en-US" altLang="zh-CN" sz="2400" dirty="0" smtClean="0"/>
              <a:t>\Sigma^{(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)}.</a:t>
            </a:r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(Q,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O)</a:t>
            </a:r>
            <a:endParaRPr lang="en-US" sz="2400" dirty="0" smtClean="0"/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Q</a:t>
            </a:r>
            <a:r>
              <a:rPr lang="en-US" altLang="zh-CN" sz="2400" dirty="0" smtClean="0"/>
              <a:t>\in\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R^{k\times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k}\quad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Q</a:t>
            </a:r>
            <a:r>
              <a:rPr lang="en-US" altLang="zh-CN" sz="2400" dirty="0" smtClean="0"/>
              <a:t>_{</a:t>
            </a:r>
            <a:r>
              <a:rPr lang="en-US" altLang="zh-CN" sz="2400" dirty="0" err="1" smtClean="0"/>
              <a:t>j,i</a:t>
            </a:r>
            <a:r>
              <a:rPr lang="en-US" altLang="zh-CN" sz="2400" dirty="0" smtClean="0"/>
              <a:t>}=\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(h_{t+1}=j\</a:t>
            </a:r>
            <a:r>
              <a:rPr lang="en-US" altLang="zh-CN" sz="2400" dirty="0" err="1" smtClean="0"/>
              <a:t>big|h</a:t>
            </a:r>
            <a:r>
              <a:rPr lang="zh-CN" altLang="zh-CN" sz="2400" dirty="0" smtClean="0"/>
              <a:t>_</a:t>
            </a:r>
            <a:r>
              <a:rPr lang="en-US" altLang="zh-CN" sz="2400" dirty="0" smtClean="0"/>
              <a:t>{t}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endParaRPr lang="en-US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O\in\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R^{d\times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k}\quad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O_{</a:t>
            </a:r>
            <a:r>
              <a:rPr lang="en-US" altLang="zh-CN" sz="2400" dirty="0" err="1" smtClean="0"/>
              <a:t>j,i</a:t>
            </a:r>
            <a:r>
              <a:rPr lang="en-US" altLang="zh-CN" sz="2400" dirty="0" smtClean="0"/>
              <a:t>}=\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(x_{t}=j\</a:t>
            </a:r>
            <a:r>
              <a:rPr lang="en-US" altLang="zh-CN" sz="2400" dirty="0" err="1" smtClean="0"/>
              <a:t>big|h</a:t>
            </a:r>
            <a:r>
              <a:rPr lang="zh-CN" altLang="zh-CN" sz="2400" dirty="0" smtClean="0"/>
              <a:t>_</a:t>
            </a:r>
            <a:r>
              <a:rPr lang="en-US" altLang="zh-CN" sz="2400" dirty="0" smtClean="0"/>
              <a:t>{t}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6105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\Omega(</a:t>
            </a:r>
            <a:r>
              <a:rPr lang="en-US" altLang="zh-CN" sz="2400" dirty="0" err="1" smtClean="0"/>
              <a:t>d^k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[k]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33227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\Omega(</a:t>
            </a:r>
            <a:r>
              <a:rPr lang="en-US" altLang="zh-CN" sz="2400" dirty="0" err="1" smtClean="0"/>
              <a:t>d^k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\</a:t>
            </a:r>
            <a:r>
              <a:rPr lang="en-US" altLang="zh-CN" sz="2400" dirty="0" smtClean="0"/>
              <a:t>Theta(\log_{d}k)</a:t>
            </a:r>
          </a:p>
          <a:p>
            <a:pPr lvl="0">
              <a:defRPr sz="1800"/>
            </a:pPr>
            <a:r>
              <a:rPr lang="en-US" sz="2400" dirty="0" smtClean="0"/>
              <a:t>poly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d,k</a:t>
            </a:r>
            <a:r>
              <a:rPr lang="en-US" altLang="zh-CN" sz="2400" dirty="0" smtClean="0"/>
              <a:t>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33227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zh-CN" sz="2400" dirty="0" smtClean="0"/>
              <a:t> 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\big((x_{n-1},\</a:t>
            </a:r>
            <a:r>
              <a:rPr lang="en-US" altLang="zh-CN" sz="2400" dirty="0" err="1" smtClean="0"/>
              <a:t>dots,x</a:t>
            </a:r>
            <a:r>
              <a:rPr lang="en-US" altLang="zh-CN" sz="2400" dirty="0" smtClean="0"/>
              <a:t>_{-1}),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x_{0},(x_{1},\dots,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x_{n})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\big) \ \in \R^{</a:t>
            </a:r>
            <a:r>
              <a:rPr lang="en-US" altLang="zh-CN" sz="2400" dirty="0" err="1" smtClean="0"/>
              <a:t>d^n</a:t>
            </a:r>
            <a:r>
              <a:rPr lang="en-US" altLang="zh-CN" sz="2400" dirty="0" smtClean="0"/>
              <a:t>\times </a:t>
            </a:r>
            <a:r>
              <a:rPr lang="en-US" altLang="zh-CN" sz="2400" dirty="0" err="1" smtClean="0"/>
              <a:t>d^n</a:t>
            </a:r>
            <a:r>
              <a:rPr lang="en-US" altLang="zh-CN" sz="2400" dirty="0" smtClean="0"/>
              <a:t>\times d}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&amp;</a:t>
            </a:r>
            <a:r>
              <a:rPr lang="en-US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\big(x_1,x_2,\</a:t>
            </a:r>
            <a:r>
              <a:rPr lang="en-US" altLang="zh-CN" sz="2400" dirty="0" err="1" smtClean="0"/>
              <a:t>dots,x</a:t>
            </a:r>
            <a:r>
              <a:rPr lang="en-US" altLang="zh-CN" sz="2400" dirty="0" smtClean="0"/>
              <a:t>_{n}\big|h_0\big)</a:t>
            </a:r>
          </a:p>
          <a:p>
            <a:pPr lvl="0">
              <a:defRPr sz="1800"/>
            </a:pPr>
            <a:r>
              <a:rPr lang="en-US" altLang="zh-CN" sz="2400" dirty="0" smtClean="0"/>
              <a:t>\\</a:t>
            </a:r>
          </a:p>
          <a:p>
            <a:pPr lvl="0">
              <a:defRPr sz="1800"/>
            </a:pPr>
            <a:r>
              <a:rPr lang="zh-CN" altLang="zh-CN" sz="2400" dirty="0" smtClean="0"/>
              <a:t>&amp;</a:t>
            </a:r>
            <a:r>
              <a:rPr lang="en-US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\big(x_{-1},x_{-2},\</a:t>
            </a:r>
            <a:r>
              <a:rPr lang="en-US" altLang="zh-CN" sz="2400" dirty="0" err="1" smtClean="0"/>
              <a:t>dots,x</a:t>
            </a:r>
            <a:r>
              <a:rPr lang="en-US" altLang="zh-CN" sz="2400" dirty="0" smtClean="0"/>
              <a:t>_{-n}\big|h_0\big)</a:t>
            </a:r>
          </a:p>
          <a:p>
            <a:pPr lvl="0">
              <a:defRPr sz="1800"/>
            </a:pPr>
            <a:r>
              <a:rPr lang="en-US" altLang="zh-CN" sz="2400" dirty="0" smtClean="0"/>
              <a:t>\\</a:t>
            </a:r>
          </a:p>
          <a:p>
            <a:pPr lvl="0">
              <a:defRPr sz="1800"/>
            </a:pPr>
            <a:r>
              <a:rPr lang="zh-CN" altLang="zh-CN" sz="2400" dirty="0" smtClean="0"/>
              <a:t>&amp;</a:t>
            </a:r>
            <a:r>
              <a:rPr lang="en-US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\big(x_0,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h_0\big)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0970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0970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Analogy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</a:t>
            </a:r>
            <a:r>
              <a:rPr lang="en-US" sz="2400" dirty="0" smtClean="0"/>
              <a:t>ample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comlexity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reflect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underlying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ban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Analogy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</a:t>
            </a:r>
            <a:r>
              <a:rPr lang="en-US" sz="2400" dirty="0" smtClean="0"/>
              <a:t>ample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comlexity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reflect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underlying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\|\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\</a:t>
            </a:r>
            <a:r>
              <a:rPr lang="en-US" altLang="zh-CN" sz="2400" dirty="0" smtClean="0"/>
              <a:t>mu^{(j)}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\</a:t>
            </a:r>
            <a:r>
              <a:rPr lang="en-US" altLang="zh-CN" sz="2400" dirty="0" smtClean="0"/>
              <a:t>mu^{(j)}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\|_2\le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\epsilon,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fa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j\in[k]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\|</a:t>
            </a:r>
            <a:r>
              <a:rPr lang="en-US" sz="2400" dirty="0" smtClean="0"/>
              <a:t>s</a:t>
            </a:r>
            <a:r>
              <a:rPr lang="en-US" altLang="zh-CN" sz="2400" dirty="0" smtClean="0"/>
              <a:t>\|_{\</a:t>
            </a:r>
            <a:r>
              <a:rPr lang="en-US" altLang="zh-CN" sz="2400" dirty="0" err="1" smtClean="0"/>
              <a:t>infty</a:t>
            </a:r>
            <a:r>
              <a:rPr lang="en-US" altLang="zh-CN" sz="2400" dirty="0" smtClean="0"/>
              <a:t>}\le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tx</a:t>
            </a:r>
            <a:r>
              <a:rPr lang="en-US" altLang="zh-CN" sz="2400" dirty="0" smtClean="0"/>
              <a:t>{cutoff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freq</a:t>
            </a:r>
            <a:r>
              <a:rPr lang="en-US" altLang="zh-CN" sz="2400" dirty="0" smtClean="0"/>
              <a:t>}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f(s)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\sum_{j=1}^{k}</a:t>
            </a:r>
            <a:r>
              <a:rPr lang="en-US" altLang="zh-CN" sz="2400" dirty="0" err="1" smtClean="0"/>
              <a:t>w_j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e^{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\pi&lt;\mu^{(j)},s&gt;}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z(s)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Latex: </a:t>
            </a:r>
          </a:p>
          <a:p>
            <a:pPr lvl="0">
              <a:defRPr sz="1800"/>
            </a:pPr>
            <a:endParaRPr lang="en-US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sz="2400" dirty="0" smtClean="0"/>
              <a:t>H</a:t>
            </a:r>
            <a:r>
              <a:rPr lang="en-US" sz="2400" baseline="0" dirty="0" smtClean="0"/>
              <a:t>\in\{1,\dots, K\}</a:t>
            </a:r>
          </a:p>
          <a:p>
            <a:pPr lvl="0">
              <a:defRPr sz="1800"/>
            </a:pPr>
            <a:r>
              <a:rPr lang="en-US" sz="2400" baseline="0" dirty="0" smtClean="0"/>
              <a:t> </a:t>
            </a:r>
          </a:p>
          <a:p>
            <a:pPr lvl="0">
              <a:defRPr sz="1800"/>
            </a:pPr>
            <a:r>
              <a:rPr lang="en-US" sz="2400" baseline="0" dirty="0" smtClean="0"/>
              <a:t>X = (X_1, X_2, \dots, X_M)\in\mc X</a:t>
            </a:r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(X)  = </a:t>
            </a:r>
            <a:r>
              <a:rPr lang="en-US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\sum_{k=1}^K\underbrace{</a:t>
            </a: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(H=k)</a:t>
            </a:r>
            <a:r>
              <a:rPr lang="en-US" altLang="zh-CN" sz="2400" baseline="0" dirty="0" smtClean="0"/>
              <a:t>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{mixing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weights}}</a:t>
            </a:r>
            <a:r>
              <a:rPr lang="zh-CN" altLang="en-US" sz="2400" baseline="0" dirty="0" smtClean="0"/>
              <a:t>\</a:t>
            </a:r>
            <a:r>
              <a:rPr lang="en-US" altLang="zh-CN" sz="2400" baseline="0" dirty="0" err="1" smtClean="0"/>
              <a:t>cdot</a:t>
            </a:r>
            <a:r>
              <a:rPr lang="en-US" altLang="zh-CN" sz="2400" baseline="0" dirty="0" smtClean="0"/>
              <a:t>\underbrace{</a:t>
            </a:r>
            <a:r>
              <a:rPr lang="en-US" sz="2400" baseline="0" dirty="0" smtClean="0"/>
              <a:t>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X_1| H=k</a:t>
            </a:r>
            <a:r>
              <a:rPr lang="en-US" sz="2400" baseline="0" dirty="0" smtClean="0"/>
              <a:t>) 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X_2| H=k</a:t>
            </a:r>
            <a:r>
              <a:rPr lang="en-US" sz="2400" baseline="0" dirty="0" smtClean="0"/>
              <a:t>) \</a:t>
            </a:r>
            <a:r>
              <a:rPr lang="en-US" sz="2400" baseline="0" dirty="0" err="1" smtClean="0"/>
              <a:t>Pr</a:t>
            </a:r>
            <a:r>
              <a:rPr lang="en-US" sz="2400" baseline="0" dirty="0" smtClean="0"/>
              <a:t>(</a:t>
            </a:r>
            <a:r>
              <a:rPr lang="en-US" altLang="zh-CN" sz="2400" baseline="0" dirty="0" smtClean="0"/>
              <a:t>X_3| H=k</a:t>
            </a:r>
            <a:r>
              <a:rPr lang="en-US" sz="2400" baseline="0" dirty="0" smtClean="0"/>
              <a:t>) </a:t>
            </a:r>
            <a:r>
              <a:rPr lang="en-US" altLang="zh-CN" sz="2400" baseline="0" dirty="0" smtClean="0"/>
              <a:t>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{conditional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probabilities}}</a:t>
            </a:r>
            <a:endParaRPr lang="en-US" sz="2400" baseline="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baseline="0" dirty="0" smtClean="0"/>
              <a:t>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(X)  = </a:t>
            </a:r>
            <a:r>
              <a:rPr lang="en-US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\sum_{k=1}^K\underbrace{</a:t>
            </a:r>
            <a:r>
              <a:rPr lang="en-US" altLang="zh-CN" sz="2400" baseline="0" dirty="0" smtClean="0"/>
              <a:t>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(H=k)}_{\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{mixing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weights}\</a:t>
            </a:r>
            <a:r>
              <a:rPr lang="en-US" altLang="zh-CN" sz="2400" baseline="0" dirty="0" err="1" smtClean="0"/>
              <a:t>cdot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\underbrace{\</a:t>
            </a:r>
            <a:r>
              <a:rPr lang="en-US" altLang="zh-CN" sz="2400" baseline="0" dirty="0" err="1" smtClean="0"/>
              <a:t>Pr</a:t>
            </a:r>
            <a:r>
              <a:rPr lang="en-US" altLang="zh-CN" sz="2400" baseline="0" dirty="0" smtClean="0"/>
              <a:t>(X| H=k)}_{\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{conditional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probabilities}}</a:t>
            </a:r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r>
              <a:rPr lang="en-US" sz="2400" baseline="0" dirty="0" smtClean="0"/>
              <a:t>X</a:t>
            </a:r>
            <a:r>
              <a:rPr lang="en-US" altLang="zh-CN" sz="2400" baseline="0" dirty="0" smtClean="0"/>
              <a:t>(1),X(2),\dots,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X(N)</a:t>
            </a:r>
            <a:endParaRPr lang="en-US" sz="2400" baseline="0" dirty="0" smtClean="0"/>
          </a:p>
          <a:p>
            <a:pPr lvl="0">
              <a:defRPr sz="1800"/>
            </a:pPr>
            <a:r>
              <a:rPr lang="en-US" altLang="zh-CN" sz="2400" baseline="0" dirty="0" smtClean="0"/>
              <a:t>\ta=</a:t>
            </a:r>
            <a:r>
              <a:rPr lang="en-US" sz="2400" baseline="0" dirty="0" smtClean="0"/>
              <a:t> </a:t>
            </a:r>
            <a:r>
              <a:rPr lang="en-US" altLang="zh-CN" sz="2400" baseline="0" dirty="0" smtClean="0"/>
              <a:t>(\</a:t>
            </a:r>
            <a:r>
              <a:rPr lang="en-US" altLang="zh-CN" sz="2400" baseline="0" dirty="0" err="1" smtClean="0"/>
              <a:t>tx</a:t>
            </a:r>
            <a:r>
              <a:rPr lang="en-US" altLang="zh-CN" sz="2400" baseline="0" dirty="0" smtClean="0"/>
              <a:t>{m</a:t>
            </a:r>
            <a:r>
              <a:rPr lang="en-US" sz="2400" baseline="0" dirty="0" smtClean="0"/>
              <a:t>ixing weight, conditional distributions</a:t>
            </a:r>
            <a:r>
              <a:rPr lang="en-US" altLang="zh-CN" sz="2400" baseline="0" dirty="0" smtClean="0"/>
              <a:t>})</a:t>
            </a:r>
            <a:endParaRPr lang="en-US" sz="2400" baseline="0" dirty="0" smtClean="0"/>
          </a:p>
          <a:p>
            <a:pPr lvl="0">
              <a:defRPr sz="1800"/>
            </a:pPr>
            <a:endParaRPr lang="en-US" sz="2400" baseline="0" dirty="0" smtClean="0"/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lt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\|\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wh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\ta - \ta \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rt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\|\le \epsilon</a:t>
            </a:r>
          </a:p>
        </p:txBody>
      </p:sp>
    </p:spTree>
    <p:extLst>
      <p:ext uri="{BB962C8B-B14F-4D97-AF65-F5344CB8AC3E}">
        <p14:creationId xmlns:p14="http://schemas.microsoft.com/office/powerpoint/2010/main" val="1390164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ro-RO" altLang="zh-CN" sz="1800" dirty="0" smtClean="0">
                <a:latin typeface="Avenir Roman"/>
                <a:ea typeface="Avenir Roman"/>
                <a:cs typeface="Avenir Roman"/>
                <a:sym typeface="Avenir Roman"/>
              </a:rPr>
              <a:t>s\in\{-N,\dots, -1, 0, 1, \dots, N\}^{\textcolor{red}{d}}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&gt;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{C\over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\Delta}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O\</a:t>
            </a:r>
            <a:r>
              <a:rPr lang="en-US" altLang="zh-CN" sz="2400" dirty="0" err="1" smtClean="0"/>
              <a:t>lt</a:t>
            </a:r>
            <a:r>
              <a:rPr lang="en-US" altLang="zh-CN" sz="2400" dirty="0" smtClean="0"/>
              <a:t>(poly(k,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textcolor</a:t>
            </a:r>
            <a:r>
              <a:rPr lang="en-US" altLang="zh-CN" sz="2400" dirty="0" smtClean="0"/>
              <a:t>{red}{1\over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\Delta})\</a:t>
            </a:r>
            <a:r>
              <a:rPr lang="en-US" altLang="zh-CN" sz="2400" dirty="0" err="1" smtClean="0"/>
              <a:t>rt</a:t>
            </a:r>
            <a:r>
              <a:rPr lang="en-US" altLang="zh-CN" sz="2400" dirty="0" smtClean="0"/>
              <a:t>)^{\</a:t>
            </a:r>
            <a:r>
              <a:rPr lang="en-US" altLang="zh-CN" sz="2400" dirty="0" err="1" smtClean="0"/>
              <a:t>textcolor</a:t>
            </a:r>
            <a:r>
              <a:rPr lang="en-US" altLang="zh-CN" sz="2400" dirty="0" smtClean="0"/>
              <a:t>{red}{d}}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O</a:t>
            </a:r>
            <a:r>
              <a:rPr lang="en-US" altLang="zh-CN" sz="2400" dirty="0" smtClean="0"/>
              <a:t>((k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d)^2)</a:t>
            </a:r>
          </a:p>
          <a:p>
            <a:pPr lvl="0">
              <a:defRPr sz="1800"/>
            </a:pPr>
            <a:r>
              <a:rPr lang="en-US" altLang="zh-CN" sz="2400" dirty="0" smtClean="0"/>
              <a:t>O((</a:t>
            </a:r>
            <a:r>
              <a:rPr lang="en-US" altLang="zh-CN" sz="2400" dirty="0" err="1" smtClean="0"/>
              <a:t>k+d</a:t>
            </a:r>
            <a:r>
              <a:rPr lang="en-US" altLang="zh-CN" sz="2400" dirty="0" smtClean="0"/>
              <a:t>)^3)</a:t>
            </a:r>
          </a:p>
          <a:p>
            <a:pPr lvl="0">
              <a:defRPr sz="1800"/>
            </a:pPr>
            <a:r>
              <a:rPr lang="en-US" sz="2400" dirty="0" smtClean="0"/>
              <a:t>O</a:t>
            </a:r>
            <a:r>
              <a:rPr lang="en-US" altLang="zh-CN" sz="2400" dirty="0" smtClean="0"/>
              <a:t>(1/\Delta)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endParaRPr lang="en-US" sz="2400" dirty="0" smtClean="0"/>
          </a:p>
          <a:p>
            <a:endParaRPr lang="zh-CN" altLang="en-US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\begin{table}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%  \centering</a:t>
            </a:r>
          </a:p>
          <a:p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\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renewcommand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{\</a:t>
            </a:r>
            <a:r>
              <a:rPr lang="en-US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arraystretch</a:t>
            </a:r>
            <a:r>
              <a:rPr lang="en-US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}{1.7}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hspace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*{-0.25in}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begin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tabular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}[]{|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c|c|c|c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|}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hline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&amp;  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cutoff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freq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&amp; 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measurements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&amp; 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runtime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\\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hline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SDP</a:t>
            </a:r>
          </a:p>
          <a:p>
            <a:r>
              <a:rPr lang="hu-HU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&amp; ${C_d\over \Delta_{\infty}}$ &amp; $({1\over \Delta_{\infty}})^d$ &amp;  $poly(({1\over \Delta_{\infty}})^d,k)$</a:t>
            </a:r>
          </a:p>
          <a:p>
            <a:r>
              <a:rPr lang="hu-HU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\\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hline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MP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&amp; - &amp; - &amp; -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\\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hline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textcolor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red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}{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Ours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cs-CZ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&amp; ${\log(</a:t>
            </a:r>
            <a:r>
              <a:rPr lang="cs-CZ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kd</a:t>
            </a:r>
            <a:r>
              <a:rPr lang="cs-CZ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)}\</a:t>
            </a:r>
            <a:r>
              <a:rPr lang="cs-CZ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over</a:t>
            </a:r>
            <a:r>
              <a:rPr lang="cs-CZ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\Delta$ &amp; {$(k\log(k)+d)^2$} &amp; {$(k\log(k)+d)^2$}</a:t>
            </a:r>
          </a:p>
          <a:p>
            <a:r>
              <a:rPr lang="cs-CZ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\\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  \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hline</a:t>
            </a:r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  \end{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tabular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\end{</a:t>
            </a:r>
            <a:r>
              <a:rPr lang="de-DE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table</a:t>
            </a:r>
            <a:r>
              <a:rPr lang="de-DE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}</a:t>
            </a:r>
          </a:p>
          <a:p>
            <a:endParaRPr lang="de-DE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d</a:t>
            </a:r>
            <a:r>
              <a:rPr lang="en-US" altLang="zh-CN" sz="2400" dirty="0" smtClean="0"/>
              <a:t>\times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d\times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f(s)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871937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Probability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B\in\R_+^{M\times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M}</a:t>
            </a:r>
          </a:p>
          <a:p>
            <a:pPr lvl="0">
              <a:defRPr sz="1800"/>
            </a:pPr>
            <a:r>
              <a:rPr lang="en-US" altLang="zh-CN" sz="2400" dirty="0" smtClean="0"/>
              <a:t>(distribution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M^2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outcomes)</a:t>
            </a:r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i.i.d</a:t>
            </a:r>
            <a:r>
              <a:rPr lang="zh-CN" altLang="en-US" sz="2400" dirty="0" smtClean="0"/>
              <a:t>. </a:t>
            </a:r>
            <a:r>
              <a:rPr lang="en-US" altLang="zh-CN" sz="2400" dirty="0" smtClean="0"/>
              <a:t>s</a:t>
            </a:r>
            <a:r>
              <a:rPr lang="en-US" sz="2400" dirty="0" smtClean="0"/>
              <a:t>amples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</a:p>
          <a:p>
            <a:pPr lvl="0">
              <a:defRPr sz="1800"/>
            </a:pPr>
            <a:r>
              <a:rPr lang="en-US" altLang="zh-CN" sz="2400" dirty="0" smtClean="0"/>
              <a:t>Sample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M^2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outcomes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rank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</a:p>
          <a:p>
            <a:pPr lvl="0">
              <a:defRPr sz="1800"/>
            </a:pPr>
            <a:endParaRPr lang="en-US" altLang="zh-CN" sz="2400" dirty="0" smtClean="0"/>
          </a:p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mbb</a:t>
            </a:r>
            <a:r>
              <a:rPr lang="en-US" altLang="zh-CN" sz="2400" dirty="0" smtClean="0"/>
              <a:t> B = </a:t>
            </a:r>
            <a:r>
              <a:rPr lang="en-US" altLang="zh-CN" sz="2400" dirty="0" err="1" smtClean="0"/>
              <a:t>pp</a:t>
            </a:r>
            <a:r>
              <a:rPr lang="en-US" altLang="zh-CN" sz="2400" dirty="0" smtClean="0"/>
              <a:t>^\top + </a:t>
            </a:r>
            <a:r>
              <a:rPr lang="en-US" altLang="zh-CN" sz="2400" dirty="0" err="1" smtClean="0"/>
              <a:t>qq</a:t>
            </a:r>
            <a:r>
              <a:rPr lang="en-US" altLang="zh-CN" sz="2400" dirty="0" smtClean="0"/>
              <a:t>^\top, </a:t>
            </a:r>
          </a:p>
          <a:p>
            <a:pPr lvl="0">
              <a:defRPr sz="1800"/>
            </a:pPr>
            <a:endParaRPr lang="en-US" altLang="zh-CN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hu-HU" altLang="zh-CN" sz="2400" dirty="0" smtClean="0"/>
              <a:t>B =\tx{Poisson}( N\mbb B)</a:t>
            </a:r>
          </a:p>
          <a:p>
            <a:pPr lvl="0">
              <a:defRPr sz="1800"/>
            </a:pPr>
            <a:endParaRPr lang="en-US" altLang="zh-CN" sz="2400" dirty="0" smtClean="0"/>
          </a:p>
          <a:p>
            <a:pPr lvl="0">
              <a:defRPr sz="1800"/>
            </a:pPr>
            <a:r>
              <a:rPr lang="en-US" sz="2400" dirty="0" smtClean="0"/>
              <a:t>M = 5</a:t>
            </a:r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en-US" sz="2400" baseline="0" dirty="0" smtClean="0"/>
              <a:t> = 20</a:t>
            </a:r>
            <a:endParaRPr lang="en-US" sz="2400" dirty="0" smtClean="0"/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>
                <a:solidFill>
                  <a:schemeClr val="tx1"/>
                </a:solidFill>
              </a:rPr>
              <a:t>,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mention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SBM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also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fits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here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lang="zh-CN" altLang="en-US" sz="2400" dirty="0" smtClean="0"/>
          </a:p>
          <a:p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&amp;\Pr(\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{word}_1,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{word}_2 \big|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{topic}=T_1) =  pp^\top </a:t>
            </a:r>
          </a:p>
          <a:p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\\</a:t>
            </a:r>
          </a:p>
          <a:p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&amp;\Pr(\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{word}_1,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{word}_2 \big|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{topic}=T_2) =  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qq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^\top </a:t>
            </a:r>
          </a:p>
          <a:p>
            <a:endParaRPr lang="nl-NL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marL="0" marR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&amp;\Pr(\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{output}_1,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{output}_2 \big| \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tx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{state}=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S_i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) =  </a:t>
            </a:r>
            <a:r>
              <a:rPr lang="nl-NL" altLang="zh-CN" sz="2400" dirty="0" err="1" smtClean="0">
                <a:latin typeface="Avenir Roman"/>
                <a:ea typeface="Avenir Roman"/>
                <a:cs typeface="Avenir Roman"/>
                <a:sym typeface="Avenir Roman"/>
              </a:rPr>
              <a:t>O_i</a:t>
            </a:r>
            <a:r>
              <a:rPr lang="nl-NL" altLang="zh-CN" sz="2400" baseline="0" dirty="0" smtClean="0">
                <a:latin typeface="Avenir Roman"/>
                <a:ea typeface="Avenir Roman"/>
                <a:cs typeface="Avenir Roman"/>
                <a:sym typeface="Avenir Roman"/>
              </a:rPr>
              <a:t> (</a:t>
            </a:r>
            <a:r>
              <a:rPr lang="nl-NL" altLang="zh-CN" sz="2400" baseline="0" dirty="0" err="1" smtClean="0">
                <a:latin typeface="Avenir Roman"/>
                <a:ea typeface="Avenir Roman"/>
                <a:cs typeface="Avenir Roman"/>
                <a:sym typeface="Avenir Roman"/>
              </a:rPr>
              <a:t>OQ_i</a:t>
            </a:r>
            <a:r>
              <a:rPr lang="nl-NL" altLang="zh-CN" sz="2400" baseline="0" dirty="0" smtClean="0">
                <a:latin typeface="Avenir Roman"/>
                <a:ea typeface="Avenir Roman"/>
                <a:cs typeface="Avenir Roman"/>
                <a:sym typeface="Avenir Roman"/>
              </a:rPr>
              <a:t>)^</a:t>
            </a:r>
            <a:r>
              <a:rPr lang="nl-NL" altLang="zh-CN" sz="2400" dirty="0" smtClean="0">
                <a:latin typeface="Avenir Roman"/>
                <a:ea typeface="Avenir Roman"/>
                <a:cs typeface="Avenir Roman"/>
                <a:sym typeface="Avenir Roman"/>
              </a:rPr>
              <a:t>\top </a:t>
            </a:r>
          </a:p>
          <a:p>
            <a:endParaRPr lang="nl-NL" altLang="zh-CN" sz="2400" dirty="0" smtClean="0">
              <a:latin typeface="Avenir Roman"/>
              <a:ea typeface="Avenir Roman"/>
              <a:cs typeface="Avenir Roman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\rho: \sum \</a:t>
            </a:r>
            <a:r>
              <a:rPr lang="en-US" sz="2400" dirty="0" err="1" smtClean="0"/>
              <a:t>rho_i</a:t>
            </a:r>
            <a:r>
              <a:rPr lang="en-US" sz="2400" dirty="0" smtClean="0"/>
              <a:t> = 1</a:t>
            </a:r>
            <a:r>
              <a:rPr lang="en-US" sz="2400" baseline="0" dirty="0" smtClean="0"/>
              <a:t> </a:t>
            </a:r>
          </a:p>
          <a:p>
            <a:pPr lvl="0">
              <a:defRPr sz="1800"/>
            </a:pPr>
            <a:r>
              <a:rPr lang="en-US" sz="2400" baseline="0" dirty="0" smtClean="0"/>
              <a:t>\Delta: \sum \</a:t>
            </a:r>
            <a:r>
              <a:rPr lang="en-US" sz="2400" baseline="0" dirty="0" err="1" smtClean="0"/>
              <a:t>Delta_i</a:t>
            </a:r>
            <a:r>
              <a:rPr lang="en-US" sz="2400" baseline="0" dirty="0" smtClean="0"/>
              <a:t> = 0 </a:t>
            </a:r>
          </a:p>
          <a:p>
            <a:pPr lvl="0">
              <a:defRPr sz="1800"/>
            </a:pPr>
            <a:endParaRPr lang="en-US" sz="2400" baseline="0" dirty="0" smtClean="0"/>
          </a:p>
          <a:p>
            <a:pPr lvl="0">
              <a:defRPr sz="1800"/>
            </a:pPr>
            <a:r>
              <a:rPr lang="en-US" sz="2400" baseline="0" dirty="0" smtClean="0"/>
              <a:t>\</a:t>
            </a:r>
            <a:r>
              <a:rPr lang="en-US" sz="2400" baseline="0" dirty="0" err="1" smtClean="0"/>
              <a:t>wh</a:t>
            </a:r>
            <a:r>
              <a:rPr lang="en-US" sz="2400" baseline="0" dirty="0" smtClean="0"/>
              <a:t> \</a:t>
            </a:r>
            <a:r>
              <a:rPr lang="en-US" sz="2400" baseline="0" dirty="0" err="1" smtClean="0"/>
              <a:t>rho_i</a:t>
            </a:r>
            <a:r>
              <a:rPr lang="en-US" sz="2400" baseline="0" dirty="0" smtClean="0"/>
              <a:t> = \</a:t>
            </a:r>
            <a:r>
              <a:rPr lang="en-US" sz="2400" baseline="0" dirty="0" err="1" smtClean="0"/>
              <a:t>sum_j</a:t>
            </a:r>
            <a:r>
              <a:rPr lang="en-US" sz="2400" baseline="0" dirty="0" smtClean="0"/>
              <a:t> </a:t>
            </a:r>
            <a:r>
              <a:rPr lang="en-US" altLang="zh-CN" sz="2400" baseline="0" dirty="0" smtClean="0"/>
              <a:t>{1\over N} </a:t>
            </a:r>
            <a:r>
              <a:rPr lang="en-US" sz="2400" baseline="0" dirty="0" smtClean="0"/>
              <a:t>B_{</a:t>
            </a:r>
            <a:r>
              <a:rPr lang="en-US" sz="2400" baseline="0" dirty="0" err="1" smtClean="0"/>
              <a:t>i,j</a:t>
            </a:r>
            <a:r>
              <a:rPr lang="en-US" sz="2400" baseline="0" dirty="0" smtClean="0"/>
              <a:t>}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zh-CN" altLang="zh-CN" sz="2400" dirty="0" smtClean="0"/>
              <a:t>{1</a:t>
            </a:r>
            <a:r>
              <a:rPr lang="en-US" altLang="zh-CN" sz="2400" dirty="0" smtClean="0"/>
              <a:t>\over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N}</a:t>
            </a:r>
            <a:r>
              <a:rPr lang="hu-HU" altLang="zh-CN" sz="2400" dirty="0" smtClean="0"/>
              <a:t>B ={1\over N}\tx{Poisson}( N\mbb B) \to \mbb B, \tx{</a:t>
            </a:r>
            <a:r>
              <a:rPr lang="hu-HU" altLang="zh-CN" sz="2400" baseline="0" dirty="0" smtClean="0"/>
              <a:t> as } {N\to\infty}</a:t>
            </a:r>
            <a:r>
              <a:rPr lang="hu-HU" altLang="zh-CN" sz="2400" dirty="0" smtClean="0"/>
              <a:t> 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\</a:t>
            </a:r>
            <a:r>
              <a:rPr lang="en-US" sz="2400" dirty="0" err="1" smtClean="0"/>
              <a:t>wh</a:t>
            </a:r>
            <a:r>
              <a:rPr lang="en-US" sz="2400" dirty="0" smtClean="0"/>
              <a:t> B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N =</a:t>
            </a:r>
            <a:r>
              <a:rPr lang="en-US" sz="2400" baseline="0" dirty="0" smtClean="0"/>
              <a:t> \Omega(M^2\log M)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</a:t>
            </a:r>
          </a:p>
          <a:p>
            <a:pPr lvl="0">
              <a:defRPr sz="1800"/>
            </a:pPr>
            <a:endParaRPr lang="en-US" altLang="zh-CN" sz="2400" dirty="0" smtClean="0"/>
          </a:p>
          <a:p>
            <a:pPr lvl="0">
              <a:defRPr sz="1800"/>
            </a:pPr>
            <a:r>
              <a:rPr lang="zh-CN" altLang="zh-CN" sz="2400" dirty="0" smtClean="0"/>
              <a:t>\</a:t>
            </a:r>
            <a:r>
              <a:rPr lang="en-US" altLang="zh-CN" sz="2400" dirty="0" smtClean="0"/>
              <a:t>|\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\|_1\le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\epsilon,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\</a:t>
            </a:r>
            <a:r>
              <a:rPr lang="en-US" altLang="zh-CN" sz="2400" dirty="0" smtClean="0"/>
              <a:t>O(M/\epsilon^2)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O(M^3)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\Omega(M)</a:t>
            </a:r>
            <a:r>
              <a:rPr lang="zh-CN" altLang="en-US" sz="2400" dirty="0" smtClean="0"/>
              <a:t>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nodes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tx</a:t>
            </a:r>
            <a:r>
              <a:rPr lang="en-US" altLang="zh-CN" sz="2400" dirty="0" smtClean="0"/>
              <a:t>{Bernoulli}(N\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nodes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tx</a:t>
            </a:r>
            <a:r>
              <a:rPr lang="en-US" altLang="zh-CN" sz="2400" dirty="0" smtClean="0"/>
              <a:t>{Bernoulli}(N\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\</a:t>
            </a:r>
            <a:r>
              <a:rPr lang="en-US" altLang="zh-CN" sz="2400" dirty="0" err="1" smtClean="0"/>
              <a:t>rho_i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lvl="0">
              <a:defRPr sz="1800"/>
            </a:pPr>
            <a:endParaRPr lang="en-US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\</a:t>
            </a:r>
            <a:r>
              <a:rPr lang="en-US" altLang="zh-CN" sz="2400" dirty="0" smtClean="0"/>
              <a:t>rho_{\mc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I},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en-US" altLang="zh-CN" sz="2400" dirty="0" smtClean="0"/>
              <a:t>\Delta_{\mc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I}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lang="en-US" altLang="zh-CN" sz="2400" dirty="0" smtClean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zh-CN" altLang="zh-CN" sz="2400" dirty="0" smtClean="0"/>
              <a:t>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\</a:t>
            </a:r>
            <a:r>
              <a:rPr lang="en-US" altLang="zh-CN" sz="2400" dirty="0" smtClean="0"/>
              <a:t>rho\rho^\top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\Delta\Delta^\top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lang="en-US" altLang="zh-CN" sz="2400" dirty="0" smtClean="0"/>
          </a:p>
          <a:p>
            <a:pPr lvl="0">
              <a:defRPr sz="1800"/>
            </a:pPr>
            <a:r>
              <a:rPr lang="en-US" sz="2400" dirty="0" smtClean="0"/>
              <a:t>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{1\over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N}Poi(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N\</a:t>
            </a:r>
            <a:r>
              <a:rPr lang="en-US" altLang="zh-CN" sz="2400" dirty="0" err="1" smtClean="0"/>
              <a:t>mbb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zh-CN" altLang="en-US" sz="2400" dirty="0" smtClean="0"/>
              <a:t>\</a:t>
            </a:r>
            <a:r>
              <a:rPr lang="en-US" altLang="zh-CN" sz="2400" dirty="0" smtClean="0"/>
              <a:t>rho,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en-US" altLang="zh-CN" sz="2400" dirty="0" smtClean="0"/>
              <a:t>\Delta   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wh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rho_i</a:t>
            </a:r>
            <a:r>
              <a:rPr lang="en-US" altLang="zh-CN" sz="2400" dirty="0" smtClean="0"/>
              <a:t>, \</a:t>
            </a:r>
            <a:r>
              <a:rPr lang="en-US" altLang="zh-CN" sz="2400" dirty="0" err="1" smtClean="0"/>
              <a:t>wh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Delta_i</a:t>
            </a:r>
            <a:r>
              <a:rPr lang="en-US" altLang="zh-CN" sz="2400" dirty="0" smtClean="0"/>
              <a:t>   </a:t>
            </a:r>
          </a:p>
          <a:p>
            <a:pPr lvl="0">
              <a:defRPr sz="1800"/>
            </a:pPr>
            <a:endParaRPr lang="en-US" altLang="zh-CN" sz="2400" dirty="0" smtClean="0"/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chemeClr val="tx1"/>
                </a:solidFill>
              </a:rPr>
              <a:t>Mention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non-parametric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but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are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only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considering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these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392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\</a:t>
            </a:r>
            <a:r>
              <a:rPr lang="en-US" sz="2400" dirty="0" err="1" smtClean="0"/>
              <a:t>wh</a:t>
            </a:r>
            <a:r>
              <a:rPr lang="en-US" sz="2400" dirty="0" smtClean="0"/>
              <a:t>\ta_{MLE} &amp;= \</a:t>
            </a:r>
            <a:r>
              <a:rPr lang="en-US" sz="2400" dirty="0" err="1" smtClean="0"/>
              <a:t>arg</a:t>
            </a:r>
            <a:r>
              <a:rPr lang="en-US" sz="2400" dirty="0" smtClean="0"/>
              <a:t>\max\sum_{</a:t>
            </a:r>
            <a:r>
              <a:rPr lang="en-US" sz="2400" dirty="0" err="1" smtClean="0"/>
              <a:t>i</a:t>
            </a:r>
            <a:r>
              <a:rPr lang="en-US" sz="2400" dirty="0" smtClean="0"/>
              <a:t>=1}^N \log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lt</a:t>
            </a:r>
            <a:r>
              <a:rPr lang="en-US" sz="2400" dirty="0" smtClean="0"/>
              <a:t>(\</a:t>
            </a:r>
            <a:r>
              <a:rPr lang="en-US" sz="2400" dirty="0" err="1" smtClean="0"/>
              <a:t>Pr</a:t>
            </a:r>
            <a:r>
              <a:rPr lang="en-US" sz="2400" dirty="0" smtClean="0"/>
              <a:t>(X(</a:t>
            </a:r>
            <a:r>
              <a:rPr lang="en-US" sz="2400" dirty="0" err="1" smtClean="0"/>
              <a:t>i</a:t>
            </a:r>
            <a:r>
              <a:rPr lang="en-US" sz="2400" dirty="0" smtClean="0"/>
              <a:t>)| \ta)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rt</a:t>
            </a:r>
            <a:r>
              <a:rPr lang="en-US" sz="2400" dirty="0" smtClean="0"/>
              <a:t>) </a:t>
            </a:r>
          </a:p>
          <a:p>
            <a:pPr lvl="0">
              <a:defRPr sz="1800"/>
            </a:pPr>
            <a:r>
              <a:rPr lang="en-US" sz="2400" dirty="0" smtClean="0"/>
              <a:t>\\&amp;=  \</a:t>
            </a:r>
            <a:r>
              <a:rPr lang="en-US" sz="2400" dirty="0" err="1" smtClean="0"/>
              <a:t>arg</a:t>
            </a:r>
            <a:r>
              <a:rPr lang="en-US" sz="2400" dirty="0" smtClean="0"/>
              <a:t>\max\sum_{</a:t>
            </a:r>
            <a:r>
              <a:rPr lang="en-US" sz="2400" dirty="0" err="1" smtClean="0"/>
              <a:t>i</a:t>
            </a:r>
            <a:r>
              <a:rPr lang="en-US" sz="2400" dirty="0" smtClean="0"/>
              <a:t>=1}^N \log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lt</a:t>
            </a:r>
            <a:r>
              <a:rPr lang="en-US" sz="2400" dirty="0" smtClean="0"/>
              <a:t>(\sum_{k=1}^K \</a:t>
            </a:r>
            <a:r>
              <a:rPr lang="en-US" sz="2400" dirty="0" err="1" smtClean="0"/>
              <a:t>Pr</a:t>
            </a:r>
            <a:r>
              <a:rPr lang="en-US" sz="2400" dirty="0" smtClean="0"/>
              <a:t>(H=</a:t>
            </a:r>
            <a:r>
              <a:rPr lang="en-US" sz="2400" baseline="0" dirty="0" smtClean="0"/>
              <a:t> k</a:t>
            </a:r>
            <a:r>
              <a:rPr lang="en-US" altLang="zh-CN" sz="2400" baseline="0" dirty="0" smtClean="0"/>
              <a:t>|</a:t>
            </a:r>
            <a:r>
              <a:rPr lang="en-US" sz="2400" dirty="0" smtClean="0"/>
              <a:t>\ta) \</a:t>
            </a:r>
            <a:r>
              <a:rPr lang="en-US" sz="2400" dirty="0" err="1" smtClean="0"/>
              <a:t>Pr</a:t>
            </a:r>
            <a:r>
              <a:rPr lang="en-US" sz="2400" dirty="0" smtClean="0"/>
              <a:t>(X(</a:t>
            </a:r>
            <a:r>
              <a:rPr lang="en-US" sz="2400" dirty="0" err="1" smtClean="0"/>
              <a:t>i</a:t>
            </a:r>
            <a:r>
              <a:rPr lang="en-US" sz="2400" dirty="0" smtClean="0"/>
              <a:t>)| H=</a:t>
            </a:r>
            <a:r>
              <a:rPr lang="en-US" sz="2400" baseline="0" dirty="0" smtClean="0"/>
              <a:t> k, </a:t>
            </a:r>
            <a:r>
              <a:rPr lang="en-US" sz="2400" dirty="0" smtClean="0"/>
              <a:t>\ta)</a:t>
            </a:r>
            <a:r>
              <a:rPr lang="en-US" altLang="zh-CN" sz="2400" dirty="0" smtClean="0"/>
              <a:t>\</a:t>
            </a:r>
            <a:r>
              <a:rPr lang="en-US" altLang="zh-CN" sz="2400" dirty="0" err="1" smtClean="0"/>
              <a:t>rt</a:t>
            </a:r>
            <a:r>
              <a:rPr lang="en-US" sz="2400" dirty="0" smtClean="0"/>
              <a:t>)</a:t>
            </a:r>
          </a:p>
          <a:p>
            <a:pPr lvl="0">
              <a:defRPr sz="1800"/>
            </a:pPr>
            <a:endParaRPr lang="en-US" sz="2400" dirty="0" smtClean="0"/>
          </a:p>
          <a:p>
            <a:pPr lvl="0">
              <a:defRPr sz="1800"/>
            </a:pPr>
            <a:r>
              <a:rPr lang="en-US" altLang="zh-CN" sz="2400" dirty="0" smtClean="0"/>
              <a:t>&amp;= \</a:t>
            </a:r>
            <a:r>
              <a:rPr lang="en-US" altLang="zh-CN" sz="2400" dirty="0" err="1" smtClean="0"/>
              <a:t>arg</a:t>
            </a:r>
            <a:r>
              <a:rPr lang="en-US" altLang="zh-CN" sz="2400" dirty="0" smtClean="0"/>
              <a:t>\max_{\ta} \log\</a:t>
            </a:r>
            <a:r>
              <a:rPr lang="en-US" altLang="zh-CN" sz="2400" dirty="0" err="1" smtClean="0"/>
              <a:t>lt</a:t>
            </a:r>
            <a:r>
              <a:rPr lang="en-US" altLang="zh-CN" sz="2400" dirty="0" smtClean="0"/>
              <a:t>(\</a:t>
            </a:r>
            <a:r>
              <a:rPr lang="en-US" altLang="zh-CN" sz="2400" dirty="0" err="1" smtClean="0"/>
              <a:t>Pr</a:t>
            </a:r>
            <a:r>
              <a:rPr lang="en-US" altLang="zh-CN" sz="2400" dirty="0" smtClean="0"/>
              <a:t>(X(1),\dots,</a:t>
            </a:r>
            <a:r>
              <a:rPr lang="en-US" altLang="zh-CN" sz="2400" baseline="0" dirty="0" smtClean="0"/>
              <a:t> X(N)</a:t>
            </a:r>
            <a:r>
              <a:rPr lang="en-US" altLang="zh-CN" sz="2400" dirty="0" smtClean="0"/>
              <a:t>)|\ta\</a:t>
            </a:r>
            <a:r>
              <a:rPr lang="en-US" altLang="zh-CN" sz="2400" dirty="0" err="1" smtClean="0"/>
              <a:t>rt</a:t>
            </a:r>
            <a:r>
              <a:rPr lang="en-US" altLang="zh-CN" sz="2400" dirty="0" smtClean="0"/>
              <a:t>) </a:t>
            </a:r>
          </a:p>
          <a:p>
            <a:pPr lvl="0">
              <a:defRPr sz="1800"/>
            </a:pPr>
            <a:r>
              <a:rPr lang="en-US" altLang="zh-CN" sz="2400" dirty="0" smtClean="0"/>
              <a:t>\\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25129" y="3365370"/>
            <a:ext cx="12354541" cy="1574930"/>
          </a:xfrm>
          <a:prstGeom prst="rect">
            <a:avLst/>
          </a:prstGeom>
          <a:solidFill>
            <a:srgbClr val="51A7F9"/>
          </a:solidFill>
        </p:spPr>
        <p:txBody>
          <a:bodyPr anchor="b"/>
          <a:lstStyle>
            <a:lvl1pPr algn="ctr"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16193" y="4933950"/>
            <a:ext cx="12372414" cy="777784"/>
          </a:xfrm>
          <a:prstGeom prst="rect">
            <a:avLst/>
          </a:prstGeom>
          <a:solidFill>
            <a:srgbClr val="52A9FF">
              <a:alpha val="48000"/>
            </a:srgbClr>
          </a:solidFill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C82506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7615" cy="779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9109405" y="9261592"/>
            <a:ext cx="4178333" cy="52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defTabSz="457200">
              <a:spcBef>
                <a:spcPts val="1000"/>
              </a:spcBef>
              <a:defRPr sz="2500" b="1">
                <a:solidFill>
                  <a:srgbClr val="AE1916"/>
                </a:solidFill>
                <a:latin typeface="BauerBodni BT Roman"/>
                <a:ea typeface="BauerBodni BT Roman"/>
                <a:cs typeface="BauerBodni BT Roman"/>
                <a:sym typeface="BauerBodni BT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 dirty="0">
                <a:solidFill>
                  <a:srgbClr val="AE1916"/>
                </a:solidFill>
              </a:rPr>
              <a:t>Carnegie Mellon University</a:t>
            </a:r>
          </a:p>
        </p:txBody>
      </p:sp>
      <p:pic>
        <p:nvPicPr>
          <p:cNvPr id="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900" y="9217739"/>
            <a:ext cx="3126969" cy="4345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-86742" y="248055"/>
            <a:ext cx="367663" cy="771669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51A7F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1pPr>
      <a:lvl2pPr indent="228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2pPr>
      <a:lvl3pPr indent="457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3pPr>
      <a:lvl4pPr indent="685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4pPr>
      <a:lvl5pPr indent="9144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5pPr>
      <a:lvl6pPr indent="11430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6pPr>
      <a:lvl7pPr indent="1371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7pPr>
      <a:lvl8pPr indent="1600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8pPr>
      <a:lvl9pPr indent="1828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9pPr>
    </p:titleStyle>
    <p:bodyStyle>
      <a:lvl1pPr marL="571500" indent="-444500" defTabSz="584200">
        <a:spcBef>
          <a:spcPts val="1000"/>
        </a:spcBef>
        <a:buClr>
          <a:srgbClr val="53585F"/>
        </a:buClr>
        <a:buSzPct val="60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1pPr>
      <a:lvl2pPr marL="1037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2pPr>
      <a:lvl3pPr marL="1481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3pPr>
      <a:lvl4pPr marL="1926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4pPr>
      <a:lvl5pPr marL="2370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5pPr>
      <a:lvl6pPr marL="2815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6pPr>
      <a:lvl7pPr marL="3259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7pPr>
      <a:lvl8pPr marL="3704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8pPr>
      <a:lvl9pPr marL="4148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tiff"/><Relationship Id="rId1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9" Type="http://schemas.openxmlformats.org/officeDocument/2006/relationships/image" Target="../media/image24.tiff"/><Relationship Id="rId10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8" Type="http://schemas.openxmlformats.org/officeDocument/2006/relationships/image" Target="../media/image38.emf"/><Relationship Id="rId9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image" Target="../media/image50.emf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5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7" Type="http://schemas.openxmlformats.org/officeDocument/2006/relationships/image" Target="../media/image45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0" Type="http://schemas.openxmlformats.org/officeDocument/2006/relationships/image" Target="../media/image4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image" Target="../media/image40.emf"/><Relationship Id="rId13" Type="http://schemas.openxmlformats.org/officeDocument/2006/relationships/image" Target="../media/image41.emf"/><Relationship Id="rId14" Type="http://schemas.openxmlformats.org/officeDocument/2006/relationships/image" Target="../media/image42.emf"/><Relationship Id="rId15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48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5.emf"/><Relationship Id="rId10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emf"/><Relationship Id="rId12" Type="http://schemas.openxmlformats.org/officeDocument/2006/relationships/image" Target="../media/image80.emf"/><Relationship Id="rId13" Type="http://schemas.openxmlformats.org/officeDocument/2006/relationships/image" Target="../media/image81.emf"/><Relationship Id="rId14" Type="http://schemas.openxmlformats.org/officeDocument/2006/relationships/image" Target="../media/image82.emf"/><Relationship Id="rId15" Type="http://schemas.openxmlformats.org/officeDocument/2006/relationships/image" Target="../media/image83.emf"/><Relationship Id="rId16" Type="http://schemas.openxmlformats.org/officeDocument/2006/relationships/image" Target="../media/image84.emf"/><Relationship Id="rId17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emf"/><Relationship Id="rId12" Type="http://schemas.openxmlformats.org/officeDocument/2006/relationships/image" Target="../media/image79.emf"/><Relationship Id="rId13" Type="http://schemas.openxmlformats.org/officeDocument/2006/relationships/image" Target="../media/image80.emf"/><Relationship Id="rId14" Type="http://schemas.openxmlformats.org/officeDocument/2006/relationships/image" Target="../media/image81.emf"/><Relationship Id="rId15" Type="http://schemas.openxmlformats.org/officeDocument/2006/relationships/image" Target="../media/image82.emf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emf"/><Relationship Id="rId4" Type="http://schemas.openxmlformats.org/officeDocument/2006/relationships/image" Target="../media/image49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tif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emf"/><Relationship Id="rId12" Type="http://schemas.openxmlformats.org/officeDocument/2006/relationships/image" Target="../media/image79.emf"/><Relationship Id="rId13" Type="http://schemas.openxmlformats.org/officeDocument/2006/relationships/image" Target="../media/image80.emf"/><Relationship Id="rId14" Type="http://schemas.openxmlformats.org/officeDocument/2006/relationships/image" Target="../media/image81.emf"/><Relationship Id="rId15" Type="http://schemas.openxmlformats.org/officeDocument/2006/relationships/image" Target="../media/image82.emf"/><Relationship Id="rId16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0.tiff"/><Relationship Id="rId4" Type="http://schemas.openxmlformats.org/officeDocument/2006/relationships/image" Target="../media/image95.emf"/><Relationship Id="rId5" Type="http://schemas.openxmlformats.org/officeDocument/2006/relationships/image" Target="../media/image87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8" Type="http://schemas.openxmlformats.org/officeDocument/2006/relationships/image" Target="../media/image75.emf"/><Relationship Id="rId9" Type="http://schemas.openxmlformats.org/officeDocument/2006/relationships/image" Target="../media/image76.emf"/><Relationship Id="rId10" Type="http://schemas.openxmlformats.org/officeDocument/2006/relationships/image" Target="../media/image7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5.emf"/><Relationship Id="rId7" Type="http://schemas.openxmlformats.org/officeDocument/2006/relationships/image" Target="../media/image10.png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9" Type="http://schemas.openxmlformats.org/officeDocument/2006/relationships/image" Target="../media/image109.emf"/><Relationship Id="rId10" Type="http://schemas.openxmlformats.org/officeDocument/2006/relationships/image" Target="../media/image110.emf"/><Relationship Id="rId11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5" Type="http://schemas.openxmlformats.org/officeDocument/2006/relationships/image" Target="../media/image114.emf"/><Relationship Id="rId6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7" Type="http://schemas.openxmlformats.org/officeDocument/2006/relationships/image" Target="../media/image120.emf"/><Relationship Id="rId8" Type="http://schemas.openxmlformats.org/officeDocument/2006/relationships/image" Target="../media/image121.emf"/><Relationship Id="rId9" Type="http://schemas.openxmlformats.org/officeDocument/2006/relationships/image" Target="../media/image122.emf"/><Relationship Id="rId10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08.emf"/><Relationship Id="rId6" Type="http://schemas.openxmlformats.org/officeDocument/2006/relationships/image" Target="../media/image112.emf"/><Relationship Id="rId7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emf"/><Relationship Id="rId12" Type="http://schemas.openxmlformats.org/officeDocument/2006/relationships/image" Target="../media/image133.emf"/><Relationship Id="rId13" Type="http://schemas.openxmlformats.org/officeDocument/2006/relationships/image" Target="../media/image134.emf"/><Relationship Id="rId14" Type="http://schemas.openxmlformats.org/officeDocument/2006/relationships/image" Target="../media/image135.emf"/><Relationship Id="rId15" Type="http://schemas.openxmlformats.org/officeDocument/2006/relationships/image" Target="../media/image136.emf"/><Relationship Id="rId16" Type="http://schemas.openxmlformats.org/officeDocument/2006/relationships/image" Target="../media/image137.emf"/><Relationship Id="rId17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5.emf"/><Relationship Id="rId7" Type="http://schemas.openxmlformats.org/officeDocument/2006/relationships/image" Target="../media/image128.emf"/><Relationship Id="rId8" Type="http://schemas.openxmlformats.org/officeDocument/2006/relationships/image" Target="../media/image129.emf"/><Relationship Id="rId9" Type="http://schemas.openxmlformats.org/officeDocument/2006/relationships/image" Target="../media/image130.emf"/><Relationship Id="rId10" Type="http://schemas.openxmlformats.org/officeDocument/2006/relationships/image" Target="../media/image13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5.emf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7.emf"/><Relationship Id="rId12" Type="http://schemas.openxmlformats.org/officeDocument/2006/relationships/image" Target="../media/image148.emf"/><Relationship Id="rId13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8.emf"/><Relationship Id="rId6" Type="http://schemas.openxmlformats.org/officeDocument/2006/relationships/image" Target="../media/image129.emf"/><Relationship Id="rId7" Type="http://schemas.openxmlformats.org/officeDocument/2006/relationships/image" Target="../media/image130.emf"/><Relationship Id="rId8" Type="http://schemas.openxmlformats.org/officeDocument/2006/relationships/image" Target="../media/image146.emf"/><Relationship Id="rId9" Type="http://schemas.openxmlformats.org/officeDocument/2006/relationships/image" Target="../media/image127.emf"/><Relationship Id="rId10" Type="http://schemas.openxmlformats.org/officeDocument/2006/relationships/image" Target="../media/image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50.emf"/><Relationship Id="rId5" Type="http://schemas.openxmlformats.org/officeDocument/2006/relationships/image" Target="../media/image137.emf"/><Relationship Id="rId6" Type="http://schemas.openxmlformats.org/officeDocument/2006/relationships/image" Target="../media/image151.emf"/><Relationship Id="rId7" Type="http://schemas.openxmlformats.org/officeDocument/2006/relationships/image" Target="../media/image152.emf"/><Relationship Id="rId8" Type="http://schemas.openxmlformats.org/officeDocument/2006/relationships/image" Target="../media/image153.emf"/><Relationship Id="rId9" Type="http://schemas.openxmlformats.org/officeDocument/2006/relationships/image" Target="../media/image154.emf"/><Relationship Id="rId10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37.emf"/><Relationship Id="rId5" Type="http://schemas.openxmlformats.org/officeDocument/2006/relationships/image" Target="../media/image157.emf"/><Relationship Id="rId6" Type="http://schemas.openxmlformats.org/officeDocument/2006/relationships/image" Target="../media/image158.emf"/><Relationship Id="rId7" Type="http://schemas.openxmlformats.org/officeDocument/2006/relationships/image" Target="../media/image159.emf"/><Relationship Id="rId8" Type="http://schemas.openxmlformats.org/officeDocument/2006/relationships/image" Target="../media/image16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31.emf"/><Relationship Id="rId5" Type="http://schemas.openxmlformats.org/officeDocument/2006/relationships/image" Target="../media/image162.emf"/><Relationship Id="rId6" Type="http://schemas.openxmlformats.org/officeDocument/2006/relationships/image" Target="../media/image132.emf"/><Relationship Id="rId7" Type="http://schemas.openxmlformats.org/officeDocument/2006/relationships/image" Target="../media/image133.emf"/><Relationship Id="rId8" Type="http://schemas.openxmlformats.org/officeDocument/2006/relationships/image" Target="../media/image130.emf"/><Relationship Id="rId9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4" Type="http://schemas.openxmlformats.org/officeDocument/2006/relationships/image" Target="../media/image131.emf"/><Relationship Id="rId5" Type="http://schemas.openxmlformats.org/officeDocument/2006/relationships/image" Target="../media/image162.emf"/><Relationship Id="rId6" Type="http://schemas.openxmlformats.org/officeDocument/2006/relationships/image" Target="../media/image132.emf"/><Relationship Id="rId7" Type="http://schemas.openxmlformats.org/officeDocument/2006/relationships/image" Target="../media/image133.emf"/><Relationship Id="rId8" Type="http://schemas.openxmlformats.org/officeDocument/2006/relationships/image" Target="../media/image130.emf"/><Relationship Id="rId9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emf"/><Relationship Id="rId5" Type="http://schemas.openxmlformats.org/officeDocument/2006/relationships/image" Target="../media/image165.emf"/><Relationship Id="rId6" Type="http://schemas.openxmlformats.org/officeDocument/2006/relationships/image" Target="../media/image166.emf"/><Relationship Id="rId7" Type="http://schemas.openxmlformats.org/officeDocument/2006/relationships/image" Target="../media/image146.emf"/><Relationship Id="rId8" Type="http://schemas.openxmlformats.org/officeDocument/2006/relationships/image" Target="../media/image167.emf"/><Relationship Id="rId9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6" Type="http://schemas.openxmlformats.org/officeDocument/2006/relationships/image" Target="../media/image157.emf"/><Relationship Id="rId7" Type="http://schemas.openxmlformats.org/officeDocument/2006/relationships/image" Target="../media/image146.emf"/><Relationship Id="rId8" Type="http://schemas.openxmlformats.org/officeDocument/2006/relationships/image" Target="../media/image167.emf"/><Relationship Id="rId9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5.emf"/><Relationship Id="rId7" Type="http://schemas.openxmlformats.org/officeDocument/2006/relationships/image" Target="../media/image20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5.em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0" y="3936681"/>
            <a:ext cx="13004800" cy="15037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lvl="0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sz="3200" b="0" dirty="0" smtClean="0">
                <a:solidFill>
                  <a:srgbClr val="CD6167"/>
                </a:solidFill>
              </a:rPr>
              <a:t>Qingqing</a:t>
            </a:r>
            <a:r>
              <a:rPr lang="zh-CN" altLang="en-US" sz="3200" b="0" dirty="0" smtClean="0">
                <a:solidFill>
                  <a:srgbClr val="CD6167"/>
                </a:solidFill>
              </a:rPr>
              <a:t> </a:t>
            </a:r>
            <a:r>
              <a:rPr lang="en-US" altLang="zh-CN" sz="3200" b="0" dirty="0" smtClean="0">
                <a:solidFill>
                  <a:srgbClr val="CD6167"/>
                </a:solidFill>
              </a:rPr>
              <a:t>Huang</a:t>
            </a:r>
          </a:p>
          <a:p>
            <a:pPr lvl="0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endParaRPr sz="3200" b="0" dirty="0">
              <a:solidFill>
                <a:srgbClr val="CD6167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1841015"/>
            <a:ext cx="13004800" cy="2103259"/>
          </a:xfrm>
          <a:solidFill>
            <a:srgbClr val="CD6167"/>
          </a:solidFill>
        </p:spPr>
        <p:txBody>
          <a:bodyPr>
            <a:noAutofit/>
          </a:bodyPr>
          <a:lstStyle/>
          <a:p>
            <a:r>
              <a:rPr kumimoji="1" lang="en-US" altLang="zh-CN" sz="4000" dirty="0" smtClean="0">
                <a:latin typeface="Titillium       "/>
                <a:cs typeface="Titillium       "/>
              </a:rPr>
              <a:t>Efficient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Spectral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Methods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>
                <a:latin typeface="Titillium       "/>
                <a:cs typeface="Titillium       "/>
              </a:rPr>
              <a:t>f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or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Learning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Mixture</a:t>
            </a:r>
            <a:r>
              <a:rPr kumimoji="1" lang="zh-CN" altLang="en-US" sz="40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4000" dirty="0" smtClean="0">
                <a:latin typeface="Titillium       "/>
                <a:cs typeface="Titillium       "/>
              </a:rPr>
              <a:t>Models</a:t>
            </a:r>
            <a:br>
              <a:rPr kumimoji="1" lang="en-US" altLang="zh-CN" sz="4000" dirty="0" smtClean="0">
                <a:latin typeface="Titillium       "/>
                <a:cs typeface="Titillium       "/>
              </a:rPr>
            </a:br>
            <a:endParaRPr kumimoji="1" lang="zh-CN" altLang="en-US" sz="4000" dirty="0">
              <a:latin typeface="Titillium       "/>
              <a:cs typeface="Titillium       "/>
            </a:endParaRPr>
          </a:p>
        </p:txBody>
      </p:sp>
      <p:sp>
        <p:nvSpPr>
          <p:cNvPr id="6" name="Shape 21"/>
          <p:cNvSpPr/>
          <p:nvPr/>
        </p:nvSpPr>
        <p:spPr>
          <a:xfrm>
            <a:off x="2659658" y="6406427"/>
            <a:ext cx="836117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endParaRPr sz="3200" dirty="0">
              <a:solidFill>
                <a:schemeClr val="tx1"/>
              </a:solidFill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3313861" y="6238920"/>
            <a:ext cx="7965632" cy="1027545"/>
            <a:chOff x="3269128" y="7209161"/>
            <a:chExt cx="7965632" cy="1027545"/>
          </a:xfrm>
        </p:grpSpPr>
        <p:pic>
          <p:nvPicPr>
            <p:cNvPr id="4" name="图片 3" descr="mit_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128" y="7440288"/>
              <a:ext cx="2953732" cy="708732"/>
            </a:xfrm>
            <a:prstGeom prst="rect">
              <a:avLst/>
            </a:prstGeom>
          </p:spPr>
        </p:pic>
        <p:pic>
          <p:nvPicPr>
            <p:cNvPr id="5" name="图片 4" descr="lids-logo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760" y="7209161"/>
              <a:ext cx="1154545" cy="102754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8356517" y="7288491"/>
              <a:ext cx="2878243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l" rtl="0" latinLnBrk="1" hangingPunct="0"/>
              <a:r>
                <a:rPr lang="en-US" altLang="zh-CN" sz="1800" b="1" dirty="0" smtClean="0">
                  <a:solidFill>
                    <a:schemeClr val="accent5">
                      <a:lumMod val="75000"/>
                    </a:schemeClr>
                  </a:solidFill>
                </a:rPr>
                <a:t>Laboratory for </a:t>
              </a:r>
              <a:br>
                <a:rPr lang="en-US" altLang="zh-CN" sz="1800" b="1" dirty="0" smtClean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zh-CN" sz="1800" b="1" dirty="0" smtClean="0">
                  <a:solidFill>
                    <a:schemeClr val="accent5">
                      <a:lumMod val="75000"/>
                    </a:schemeClr>
                  </a:solidFill>
                </a:rPr>
                <a:t>Information &amp; Decision </a:t>
              </a:r>
              <a:br>
                <a:rPr lang="en-US" altLang="zh-CN" sz="1800" b="1" dirty="0" smtClean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altLang="zh-CN" sz="1800" b="1" dirty="0" smtClean="0">
                  <a:solidFill>
                    <a:schemeClr val="accent5">
                      <a:lumMod val="75000"/>
                    </a:schemeClr>
                  </a:solidFill>
                </a:rPr>
                <a:t>Systems</a:t>
              </a:r>
              <a:endPara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sym typeface="Titillium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28030" y="4917203"/>
            <a:ext cx="22599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2016</a:t>
            </a:r>
            <a:r>
              <a:rPr lang="zh-CN" altLang="en-US" sz="2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February</a:t>
            </a:r>
            <a:endParaRPr lang="zh-CN" altLang="en-US" sz="2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8953" y="8000086"/>
            <a:ext cx="122559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600" dirty="0"/>
              <a:t>Based on joint works with </a:t>
            </a:r>
            <a:r>
              <a:rPr lang="en-US" altLang="zh-CN" sz="2600" dirty="0" err="1"/>
              <a:t>Munther</a:t>
            </a:r>
            <a:r>
              <a:rPr lang="en-US" altLang="zh-CN" sz="2600" dirty="0"/>
              <a:t> </a:t>
            </a:r>
            <a:r>
              <a:rPr lang="en-US" altLang="zh-CN" sz="2600" dirty="0" err="1"/>
              <a:t>Dahleh</a:t>
            </a:r>
            <a:r>
              <a:rPr lang="en-US" altLang="zh-CN" sz="2600" dirty="0"/>
              <a:t>, </a:t>
            </a:r>
            <a:r>
              <a:rPr lang="en-US" altLang="zh-CN" sz="2600" dirty="0" err="1"/>
              <a:t>Rong</a:t>
            </a:r>
            <a:r>
              <a:rPr lang="en-US" altLang="zh-CN" sz="2600" dirty="0"/>
              <a:t> </a:t>
            </a:r>
            <a:r>
              <a:rPr lang="en-US" altLang="zh-CN" sz="2600" dirty="0" err="1"/>
              <a:t>Ge</a:t>
            </a:r>
            <a:r>
              <a:rPr lang="en-US" altLang="zh-CN" sz="2600" dirty="0"/>
              <a:t>, Sham </a:t>
            </a:r>
            <a:r>
              <a:rPr lang="en-US" altLang="zh-CN" sz="2600" dirty="0" err="1"/>
              <a:t>Kakade</a:t>
            </a:r>
            <a:r>
              <a:rPr lang="en-US" altLang="zh-CN" sz="2600" dirty="0"/>
              <a:t>, Greg Valiant.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4916966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Spectral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>
                <a:solidFill>
                  <a:srgbClr val="CD6167"/>
                </a:solidFill>
              </a:rPr>
              <a:t>A</a:t>
            </a:r>
            <a:r>
              <a:rPr lang="en-US" altLang="zh-CN" sz="4000" dirty="0" smtClean="0">
                <a:solidFill>
                  <a:srgbClr val="CD6167"/>
                </a:solidFill>
              </a:rPr>
              <a:t>lgorithms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and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Tensor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Decomposition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5" name="Shape 25"/>
          <p:cNvSpPr>
            <a:spLocks noGrp="1"/>
          </p:cNvSpPr>
          <p:nvPr>
            <p:ph type="body" idx="1"/>
          </p:nvPr>
        </p:nvSpPr>
        <p:spPr>
          <a:xfrm>
            <a:off x="1901612" y="1761962"/>
            <a:ext cx="7962464" cy="25426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400" dirty="0" smtClean="0">
                <a:solidFill>
                  <a:schemeClr val="tx1"/>
                </a:solidFill>
              </a:rPr>
              <a:t>Multi</a:t>
            </a:r>
            <a:r>
              <a:rPr lang="en-US" altLang="zh-CN" sz="3400" dirty="0">
                <a:solidFill>
                  <a:schemeClr val="tx1"/>
                </a:solidFill>
              </a:rPr>
              <a:t>-</a:t>
            </a:r>
            <a:r>
              <a:rPr lang="en-US" altLang="zh-CN" sz="3400" dirty="0" smtClean="0">
                <a:solidFill>
                  <a:schemeClr val="tx1"/>
                </a:solidFill>
              </a:rPr>
              <a:t>way</a:t>
            </a:r>
            <a:r>
              <a:rPr lang="zh-CN" altLang="en-US" sz="3400" dirty="0" smtClean="0">
                <a:solidFill>
                  <a:schemeClr val="tx1"/>
                </a:solidFill>
              </a:rPr>
              <a:t> </a:t>
            </a:r>
            <a:r>
              <a:rPr lang="en-US" altLang="zh-CN" sz="3400" dirty="0" smtClean="0">
                <a:solidFill>
                  <a:schemeClr val="tx1"/>
                </a:solidFill>
              </a:rPr>
              <a:t>array</a:t>
            </a:r>
            <a:r>
              <a:rPr lang="zh-CN" altLang="zh-CN" sz="3400" dirty="0">
                <a:solidFill>
                  <a:schemeClr val="tx1"/>
                </a:solidFill>
              </a:rPr>
              <a:t> </a:t>
            </a:r>
            <a:r>
              <a:rPr lang="en-US" altLang="zh-CN" sz="3400" dirty="0" smtClean="0">
                <a:solidFill>
                  <a:schemeClr val="tx1"/>
                </a:solidFill>
              </a:rPr>
              <a:t>in</a:t>
            </a:r>
            <a:r>
              <a:rPr lang="zh-CN" altLang="en-US" sz="3400" dirty="0" smtClean="0">
                <a:solidFill>
                  <a:schemeClr val="tx1"/>
                </a:solidFill>
              </a:rPr>
              <a:t> </a:t>
            </a:r>
            <a:r>
              <a:rPr lang="en-US" altLang="zh-CN" sz="3400" dirty="0" err="1" smtClean="0">
                <a:solidFill>
                  <a:schemeClr val="tx1"/>
                </a:solidFill>
              </a:rPr>
              <a:t>matlab</a:t>
            </a:r>
            <a:endParaRPr lang="en-US" altLang="zh-CN" sz="34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400" dirty="0" smtClean="0">
                <a:solidFill>
                  <a:schemeClr val="tx1"/>
                </a:solidFill>
              </a:rPr>
              <a:t>2</a:t>
            </a:r>
            <a:r>
              <a:rPr lang="en-US" altLang="zh-CN" sz="3400" dirty="0">
                <a:solidFill>
                  <a:schemeClr val="tx1"/>
                </a:solidFill>
              </a:rPr>
              <a:t>-way tensor </a:t>
            </a:r>
            <a:r>
              <a:rPr lang="en-US" altLang="zh-CN" sz="3400" dirty="0" smtClean="0">
                <a:solidFill>
                  <a:schemeClr val="tx1"/>
                </a:solidFill>
              </a:rPr>
              <a:t>=matrix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400" dirty="0" smtClean="0">
                <a:solidFill>
                  <a:schemeClr val="tx1"/>
                </a:solidFill>
              </a:rPr>
              <a:t>3-way tensor</a:t>
            </a:r>
            <a:r>
              <a:rPr lang="zh-CN" altLang="en-US" sz="3400" dirty="0">
                <a:solidFill>
                  <a:schemeClr val="tx1"/>
                </a:solidFill>
              </a:rPr>
              <a:t>:</a:t>
            </a:r>
            <a:endParaRPr lang="en-US" altLang="zh-CN" sz="3400" dirty="0" smtClean="0">
              <a:solidFill>
                <a:srgbClr val="4A4F56"/>
              </a:solidFill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5497571" y="4595769"/>
            <a:ext cx="2147263" cy="2834323"/>
          </a:xfrm>
          <a:prstGeom prst="cube">
            <a:avLst/>
          </a:prstGeom>
          <a:solidFill>
            <a:srgbClr val="FF777C">
              <a:alpha val="70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 descr="latex-image-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745" y="6090986"/>
            <a:ext cx="393700" cy="279400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543" y="5553260"/>
            <a:ext cx="457200" cy="241300"/>
          </a:xfrm>
          <a:prstGeom prst="rect">
            <a:avLst/>
          </a:prstGeom>
        </p:spPr>
      </p:pic>
      <p:pic>
        <p:nvPicPr>
          <p:cNvPr id="9" name="图片 8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395" y="5134645"/>
            <a:ext cx="457200" cy="241300"/>
          </a:xfrm>
          <a:prstGeom prst="rect">
            <a:avLst/>
          </a:prstGeom>
        </p:spPr>
      </p:pic>
      <p:pic>
        <p:nvPicPr>
          <p:cNvPr id="10" name="图片 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3262" y="4595769"/>
            <a:ext cx="457200" cy="241300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95" y="8000400"/>
            <a:ext cx="6680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6469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5"/>
          <p:cNvSpPr>
            <a:spLocks noGrp="1"/>
          </p:cNvSpPr>
          <p:nvPr>
            <p:ph type="body" idx="1"/>
          </p:nvPr>
        </p:nvSpPr>
        <p:spPr>
          <a:xfrm>
            <a:off x="587624" y="1297024"/>
            <a:ext cx="5518344" cy="11078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4A4F56"/>
                </a:solidFill>
              </a:rPr>
              <a:t>S</a:t>
            </a:r>
            <a:r>
              <a:rPr lang="en-US" altLang="zh-CN" sz="3200" dirty="0" smtClean="0">
                <a:solidFill>
                  <a:schemeClr val="tx1"/>
                </a:solidFill>
              </a:rPr>
              <a:t>um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r</a:t>
            </a:r>
            <a:r>
              <a:rPr lang="en-US" altLang="zh-CN" sz="3200" dirty="0" smtClean="0">
                <a:solidFill>
                  <a:schemeClr val="tx1"/>
                </a:solidFill>
              </a:rPr>
              <a:t>ank </a:t>
            </a:r>
            <a:r>
              <a:rPr lang="en-US" altLang="zh-CN" sz="3200" dirty="0">
                <a:solidFill>
                  <a:schemeClr val="tx1"/>
                </a:solidFill>
              </a:rPr>
              <a:t>one </a:t>
            </a:r>
            <a:r>
              <a:rPr lang="en-US" altLang="zh-CN" sz="3200" dirty="0" smtClean="0">
                <a:solidFill>
                  <a:schemeClr val="tx1"/>
                </a:solidFill>
              </a:rPr>
              <a:t>tensors</a:t>
            </a:r>
            <a:endParaRPr lang="en-US" altLang="zh-CN" sz="3200" dirty="0">
              <a:solidFill>
                <a:srgbClr val="4A4F56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654623" y="5918450"/>
            <a:ext cx="2147263" cy="2834323"/>
          </a:xfrm>
          <a:prstGeom prst="cube">
            <a:avLst/>
          </a:prstGeom>
          <a:solidFill>
            <a:srgbClr val="FF797E">
              <a:alpha val="70000"/>
            </a:srgb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09"/>
          <p:cNvSpPr/>
          <p:nvPr/>
        </p:nvSpPr>
        <p:spPr>
          <a:xfrm>
            <a:off x="4577690" y="6434305"/>
            <a:ext cx="345898" cy="2318468"/>
          </a:xfrm>
          <a:prstGeom prst="rect">
            <a:avLst/>
          </a:prstGeom>
          <a:solidFill>
            <a:srgbClr val="FF797E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4923588" y="5857560"/>
            <a:ext cx="818882" cy="508029"/>
          </a:xfrm>
          <a:prstGeom prst="parallelogram">
            <a:avLst>
              <a:gd name="adj" fmla="val 96643"/>
            </a:avLst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996" y="7193441"/>
            <a:ext cx="304800" cy="127000"/>
          </a:xfrm>
          <a:prstGeom prst="rect">
            <a:avLst/>
          </a:prstGeom>
        </p:spPr>
      </p:pic>
      <p:sp>
        <p:nvSpPr>
          <p:cNvPr id="13" name="Shape 109"/>
          <p:cNvSpPr/>
          <p:nvPr/>
        </p:nvSpPr>
        <p:spPr>
          <a:xfrm rot="16200000">
            <a:off x="5701365" y="5792732"/>
            <a:ext cx="345898" cy="1629044"/>
          </a:xfrm>
          <a:prstGeom prst="rect">
            <a:avLst/>
          </a:prstGeom>
          <a:solidFill>
            <a:srgbClr val="21A2FE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5" name="Shape 109"/>
          <p:cNvSpPr/>
          <p:nvPr/>
        </p:nvSpPr>
        <p:spPr>
          <a:xfrm>
            <a:off x="7357853" y="6434305"/>
            <a:ext cx="345898" cy="2318468"/>
          </a:xfrm>
          <a:prstGeom prst="rect">
            <a:avLst/>
          </a:prstGeom>
          <a:solidFill>
            <a:srgbClr val="FF777C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6" name="Shape 109"/>
          <p:cNvSpPr/>
          <p:nvPr/>
        </p:nvSpPr>
        <p:spPr>
          <a:xfrm>
            <a:off x="7703751" y="6434305"/>
            <a:ext cx="345898" cy="2318468"/>
          </a:xfrm>
          <a:prstGeom prst="rect">
            <a:avLst/>
          </a:prstGeom>
          <a:solidFill>
            <a:srgbClr val="FF777C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7" name="Shape 109"/>
          <p:cNvSpPr/>
          <p:nvPr/>
        </p:nvSpPr>
        <p:spPr>
          <a:xfrm>
            <a:off x="8049649" y="6434305"/>
            <a:ext cx="345898" cy="2318468"/>
          </a:xfrm>
          <a:prstGeom prst="rect">
            <a:avLst/>
          </a:prstGeom>
          <a:solidFill>
            <a:srgbClr val="FF777C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8" name="Shape 109"/>
          <p:cNvSpPr/>
          <p:nvPr/>
        </p:nvSpPr>
        <p:spPr>
          <a:xfrm>
            <a:off x="8395547" y="6434305"/>
            <a:ext cx="345898" cy="2318468"/>
          </a:xfrm>
          <a:prstGeom prst="rect">
            <a:avLst/>
          </a:prstGeom>
          <a:solidFill>
            <a:srgbClr val="FF777C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2" name="Shape 109"/>
          <p:cNvSpPr/>
          <p:nvPr/>
        </p:nvSpPr>
        <p:spPr>
          <a:xfrm>
            <a:off x="9385878" y="6434305"/>
            <a:ext cx="345898" cy="1685324"/>
          </a:xfrm>
          <a:prstGeom prst="rect">
            <a:avLst/>
          </a:prstGeom>
          <a:solidFill>
            <a:srgbClr val="21A2FE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3" name="Shape 109"/>
          <p:cNvSpPr/>
          <p:nvPr/>
        </p:nvSpPr>
        <p:spPr>
          <a:xfrm>
            <a:off x="9731776" y="6434305"/>
            <a:ext cx="345898" cy="1685324"/>
          </a:xfrm>
          <a:prstGeom prst="rect">
            <a:avLst/>
          </a:prstGeom>
          <a:solidFill>
            <a:srgbClr val="21A2FE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6" name="Shape 109"/>
          <p:cNvSpPr/>
          <p:nvPr/>
        </p:nvSpPr>
        <p:spPr>
          <a:xfrm>
            <a:off x="10077674" y="6434305"/>
            <a:ext cx="345898" cy="1685324"/>
          </a:xfrm>
          <a:prstGeom prst="rect">
            <a:avLst/>
          </a:prstGeom>
          <a:solidFill>
            <a:srgbClr val="21A2FE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7" name="Shape 109"/>
          <p:cNvSpPr/>
          <p:nvPr/>
        </p:nvSpPr>
        <p:spPr>
          <a:xfrm>
            <a:off x="10423572" y="6434305"/>
            <a:ext cx="345898" cy="1685324"/>
          </a:xfrm>
          <a:prstGeom prst="rect">
            <a:avLst/>
          </a:prstGeom>
          <a:solidFill>
            <a:srgbClr val="21A2FE">
              <a:alpha val="50000"/>
            </a:srgb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8" name="Shape 109"/>
          <p:cNvSpPr/>
          <p:nvPr/>
        </p:nvSpPr>
        <p:spPr>
          <a:xfrm>
            <a:off x="11531130" y="6434304"/>
            <a:ext cx="345898" cy="1216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" name="Shape 109"/>
          <p:cNvSpPr/>
          <p:nvPr/>
        </p:nvSpPr>
        <p:spPr>
          <a:xfrm>
            <a:off x="11877028" y="6434304"/>
            <a:ext cx="345898" cy="121644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0" name="Shape 109"/>
          <p:cNvSpPr/>
          <p:nvPr/>
        </p:nvSpPr>
        <p:spPr>
          <a:xfrm>
            <a:off x="12222926" y="6434304"/>
            <a:ext cx="345898" cy="12164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1" name="Shape 109"/>
          <p:cNvSpPr/>
          <p:nvPr/>
        </p:nvSpPr>
        <p:spPr>
          <a:xfrm>
            <a:off x="12568824" y="6434304"/>
            <a:ext cx="345898" cy="1216449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32" name="图片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9850" y="7189545"/>
            <a:ext cx="304800" cy="1270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393" y="6665069"/>
            <a:ext cx="622300" cy="13462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226" y="2678698"/>
            <a:ext cx="10261600" cy="1346200"/>
          </a:xfrm>
          <a:prstGeom prst="rect">
            <a:avLst/>
          </a:prstGeom>
        </p:spPr>
      </p:pic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1255" y="6925435"/>
            <a:ext cx="304800" cy="317500"/>
          </a:xfrm>
          <a:prstGeom prst="rect">
            <a:avLst/>
          </a:prstGeom>
          <a:effectLst/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0794" y="6875941"/>
            <a:ext cx="304800" cy="317500"/>
          </a:xfrm>
          <a:prstGeom prst="rect">
            <a:avLst/>
          </a:prstGeom>
          <a:effectLst/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797" y="7413667"/>
            <a:ext cx="393700" cy="279400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95" y="6875941"/>
            <a:ext cx="457200" cy="241300"/>
          </a:xfrm>
          <a:prstGeom prst="rect">
            <a:avLst/>
          </a:prstGeom>
        </p:spPr>
      </p:pic>
      <p:pic>
        <p:nvPicPr>
          <p:cNvPr id="14" name="图片 13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47" y="6457326"/>
            <a:ext cx="457200" cy="241300"/>
          </a:xfrm>
          <a:prstGeom prst="rect">
            <a:avLst/>
          </a:prstGeom>
        </p:spPr>
      </p:pic>
      <p:pic>
        <p:nvPicPr>
          <p:cNvPr id="19" name="图片 1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14" y="5918450"/>
            <a:ext cx="457200" cy="241300"/>
          </a:xfrm>
          <a:prstGeom prst="rect">
            <a:avLst/>
          </a:prstGeom>
        </p:spPr>
      </p:pic>
      <p:pic>
        <p:nvPicPr>
          <p:cNvPr id="49" name="图片 4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648" y="7350842"/>
            <a:ext cx="457200" cy="241300"/>
          </a:xfrm>
          <a:prstGeom prst="rect">
            <a:avLst/>
          </a:prstGeom>
          <a:effectLst/>
        </p:spPr>
      </p:pic>
      <p:pic>
        <p:nvPicPr>
          <p:cNvPr id="50" name="图片 49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075" y="7650753"/>
            <a:ext cx="457200" cy="241300"/>
          </a:xfrm>
          <a:prstGeom prst="rect">
            <a:avLst/>
          </a:prstGeom>
          <a:effectLst/>
        </p:spPr>
      </p:pic>
      <p:pic>
        <p:nvPicPr>
          <p:cNvPr id="51" name="图片 5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050" y="7878329"/>
            <a:ext cx="457200" cy="241300"/>
          </a:xfrm>
          <a:prstGeom prst="rect">
            <a:avLst/>
          </a:prstGeom>
          <a:effectLst/>
        </p:spPr>
      </p:pic>
      <p:pic>
        <p:nvPicPr>
          <p:cNvPr id="20" name="图片 19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69407" y="5889486"/>
            <a:ext cx="177800" cy="279400"/>
          </a:xfrm>
          <a:prstGeom prst="rect">
            <a:avLst/>
          </a:prstGeom>
          <a:effectLst/>
        </p:spPr>
      </p:pic>
      <p:pic>
        <p:nvPicPr>
          <p:cNvPr id="52" name="图片 51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8774" y="5883295"/>
            <a:ext cx="177800" cy="279400"/>
          </a:xfrm>
          <a:prstGeom prst="rect">
            <a:avLst/>
          </a:prstGeom>
          <a:effectLst/>
        </p:spPr>
      </p:pic>
      <p:pic>
        <p:nvPicPr>
          <p:cNvPr id="53" name="图片 52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5827" y="5883295"/>
            <a:ext cx="177800" cy="279400"/>
          </a:xfrm>
          <a:prstGeom prst="rect">
            <a:avLst/>
          </a:prstGeom>
          <a:effectLst/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134" y="1706926"/>
            <a:ext cx="4691638" cy="415714"/>
          </a:xfrm>
          <a:prstGeom prst="rect">
            <a:avLst/>
          </a:prstGeom>
        </p:spPr>
      </p:pic>
      <p:sp>
        <p:nvSpPr>
          <p:cNvPr id="42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Tensor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Decomposition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40" name="圆角矩形标注 39"/>
          <p:cNvSpPr/>
          <p:nvPr/>
        </p:nvSpPr>
        <p:spPr>
          <a:xfrm>
            <a:off x="2029153" y="4485772"/>
            <a:ext cx="6184059" cy="998855"/>
          </a:xfrm>
          <a:prstGeom prst="wedgeRoundRectCallout">
            <a:avLst>
              <a:gd name="adj1" fmla="val -30422"/>
              <a:gd name="adj2" fmla="val -83816"/>
              <a:gd name="adj3" fmla="val 16667"/>
            </a:avLst>
          </a:prstGeom>
          <a:ln>
            <a:solidFill>
              <a:srgbClr val="CD616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en-US" sz="2600" b="1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    </a:t>
            </a:r>
            <a:r>
              <a:rPr lang="en-US" altLang="zh-CN" sz="2600" b="1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2600" b="1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b="1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: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minimum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number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600" dirty="0" smtClean="0">
              <a:solidFill>
                <a:srgbClr val="CD6167"/>
              </a:solidFill>
              <a:latin typeface="Helvetica"/>
              <a:ea typeface="Helvetica"/>
              <a:cs typeface="Helvetica"/>
            </a:endParaRPr>
          </a:p>
          <a:p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   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summands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decomposition</a:t>
            </a:r>
            <a:endParaRPr lang="zh-CN" altLang="en-US" sz="2600" dirty="0">
              <a:solidFill>
                <a:srgbClr val="CD6167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78493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356691" y="4008526"/>
            <a:ext cx="10722879" cy="26659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Suppose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zh-CN" altLang="zh-CN" sz="3000" dirty="0" smtClean="0">
                <a:solidFill>
                  <a:schemeClr val="tx1"/>
                </a:solidFill>
              </a:rPr>
              <a:t> </a:t>
            </a:r>
            <a:r>
              <a:rPr lang="zh-CN" altLang="en-US" sz="3000" dirty="0" smtClean="0">
                <a:solidFill>
                  <a:schemeClr val="tx1"/>
                </a:solidFill>
              </a:rPr>
              <a:t>     </a:t>
            </a:r>
            <a:r>
              <a:rPr lang="en-US" altLang="zh-CN" sz="3000" dirty="0" smtClean="0">
                <a:solidFill>
                  <a:schemeClr val="tx1"/>
                </a:solidFill>
              </a:rPr>
              <a:t>admits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rank-k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decomposition</a:t>
            </a:r>
            <a:r>
              <a:rPr lang="zh-CN" altLang="en-US" sz="3000" dirty="0" smtClean="0">
                <a:solidFill>
                  <a:schemeClr val="tx1"/>
                </a:solidFill>
              </a:rPr>
              <a:t>                                   </a:t>
            </a:r>
            <a:r>
              <a:rPr lang="en-US" altLang="zh-CN" sz="3000" dirty="0" smtClean="0">
                <a:solidFill>
                  <a:schemeClr val="tx1"/>
                </a:solidFill>
              </a:rPr>
              <a:t>.</a:t>
            </a:r>
            <a:br>
              <a:rPr lang="en-US" altLang="zh-CN" sz="3000" dirty="0" smtClean="0">
                <a:solidFill>
                  <a:schemeClr val="tx1"/>
                </a:solidFill>
              </a:rPr>
            </a:br>
            <a:r>
              <a:rPr lang="en-US" altLang="zh-CN" sz="3000" dirty="0" smtClean="0">
                <a:solidFill>
                  <a:schemeClr val="tx1"/>
                </a:solidFill>
              </a:rPr>
              <a:t>If</a:t>
            </a:r>
            <a:r>
              <a:rPr lang="zh-CN" altLang="en-US" sz="3000" dirty="0" smtClean="0">
                <a:solidFill>
                  <a:schemeClr val="tx1"/>
                </a:solidFill>
              </a:rPr>
              <a:t>      </a:t>
            </a:r>
            <a:r>
              <a:rPr lang="en-US" altLang="zh-CN" sz="3000" dirty="0" smtClean="0">
                <a:solidFill>
                  <a:schemeClr val="tx1"/>
                </a:solidFill>
              </a:rPr>
              <a:t>and</a:t>
            </a:r>
            <a:r>
              <a:rPr lang="zh-CN" altLang="en-US" sz="3000" dirty="0" smtClean="0">
                <a:solidFill>
                  <a:schemeClr val="tx1"/>
                </a:solidFill>
              </a:rPr>
              <a:t>     </a:t>
            </a:r>
            <a:r>
              <a:rPr lang="zh-CN" altLang="zh-CN" sz="3000" dirty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are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of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full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rank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k,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and</a:t>
            </a:r>
            <a:r>
              <a:rPr lang="zh-CN" altLang="en-US" sz="3000" dirty="0" smtClean="0">
                <a:solidFill>
                  <a:schemeClr val="tx1"/>
                </a:solidFill>
              </a:rPr>
              <a:t>      </a:t>
            </a:r>
            <a:r>
              <a:rPr lang="en-US" altLang="zh-CN" sz="3000" dirty="0" smtClean="0">
                <a:solidFill>
                  <a:schemeClr val="tx1"/>
                </a:solidFill>
              </a:rPr>
              <a:t>has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rank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/>
            </a:r>
            <a:br>
              <a:rPr lang="en-US" altLang="zh-CN" sz="3000" dirty="0" smtClean="0">
                <a:solidFill>
                  <a:schemeClr val="tx1"/>
                </a:solidFill>
              </a:rPr>
            </a:br>
            <a:r>
              <a:rPr lang="en-US" altLang="zh-CN" sz="3000" dirty="0" smtClean="0">
                <a:solidFill>
                  <a:schemeClr val="tx1"/>
                </a:solidFill>
              </a:rPr>
              <a:t>we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can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decompose</a:t>
            </a:r>
            <a:r>
              <a:rPr lang="zh-CN" altLang="en-US" sz="3000" dirty="0" smtClean="0">
                <a:solidFill>
                  <a:schemeClr val="tx1"/>
                </a:solidFill>
              </a:rPr>
              <a:t>       </a:t>
            </a:r>
            <a:r>
              <a:rPr lang="en-US" altLang="zh-CN" sz="3000" dirty="0" smtClean="0">
                <a:solidFill>
                  <a:schemeClr val="tx1"/>
                </a:solidFill>
              </a:rPr>
              <a:t>to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uniquely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find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the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factors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/>
            </a:r>
            <a:br>
              <a:rPr lang="en-US" altLang="zh-CN" sz="3000" dirty="0">
                <a:solidFill>
                  <a:schemeClr val="tx1"/>
                </a:solidFill>
              </a:rPr>
            </a:br>
            <a:r>
              <a:rPr lang="en-US" altLang="zh-CN" sz="3000" dirty="0" smtClean="0">
                <a:solidFill>
                  <a:schemeClr val="tx1"/>
                </a:solidFill>
              </a:rPr>
              <a:t>in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poly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time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and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stability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depends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poly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condition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number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endParaRPr lang="en-US" altLang="zh-CN" sz="3000" dirty="0" smtClean="0">
              <a:solidFill>
                <a:srgbClr val="CD6167"/>
              </a:solidFill>
            </a:endParaRPr>
          </a:p>
        </p:txBody>
      </p:sp>
      <p:sp>
        <p:nvSpPr>
          <p:cNvPr id="7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Tensor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Decomposition</a:t>
            </a:r>
            <a:endParaRPr sz="4000" dirty="0">
              <a:solidFill>
                <a:srgbClr val="CD6167"/>
              </a:solidFill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38" y="4509294"/>
            <a:ext cx="2895600" cy="342900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734" y="4985880"/>
            <a:ext cx="292100" cy="2921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601" y="4973180"/>
            <a:ext cx="292100" cy="30480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74" y="4987290"/>
            <a:ext cx="304800" cy="304800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780" y="4976000"/>
            <a:ext cx="584200" cy="3302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470" y="4505058"/>
            <a:ext cx="406400" cy="2921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614" y="5459578"/>
            <a:ext cx="406400" cy="2921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987" y="5405958"/>
            <a:ext cx="292100" cy="2921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049" y="5393258"/>
            <a:ext cx="292100" cy="304800"/>
          </a:xfrm>
          <a:prstGeom prst="rect">
            <a:avLst/>
          </a:prstGeom>
        </p:spPr>
      </p:pic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785" y="5403841"/>
            <a:ext cx="304800" cy="304800"/>
          </a:xfrm>
          <a:prstGeom prst="rect">
            <a:avLst/>
          </a:prstGeom>
        </p:spPr>
      </p:pic>
      <p:sp>
        <p:nvSpPr>
          <p:cNvPr id="22" name="Shape 25"/>
          <p:cNvSpPr txBox="1">
            <a:spLocks/>
          </p:cNvSpPr>
          <p:nvPr/>
        </p:nvSpPr>
        <p:spPr>
          <a:xfrm>
            <a:off x="552292" y="3300121"/>
            <a:ext cx="12099664" cy="1041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Necessary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condition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for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unique tensor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decomposition</a:t>
            </a:r>
          </a:p>
        </p:txBody>
      </p:sp>
      <p:sp>
        <p:nvSpPr>
          <p:cNvPr id="23" name="Shape 25"/>
          <p:cNvSpPr txBox="1">
            <a:spLocks/>
          </p:cNvSpPr>
          <p:nvPr/>
        </p:nvSpPr>
        <p:spPr>
          <a:xfrm>
            <a:off x="564500" y="6837457"/>
            <a:ext cx="12059232" cy="1947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Low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rank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tensor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decomposition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algorithm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boils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down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matrix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SVD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This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</a:t>
            </a:r>
            <a:r>
              <a:rPr lang="en-US" altLang="zh-CN" sz="2800" dirty="0" smtClean="0">
                <a:solidFill>
                  <a:schemeClr val="tx1"/>
                </a:solidFill>
              </a:rPr>
              <a:t>he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only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thing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about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tensor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we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need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for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this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talk</a:t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perhaps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also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the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only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provable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and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practical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thing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about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tensor</a:t>
            </a:r>
            <a:r>
              <a:rPr lang="zh-CN" altLang="en-US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2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decomposition</a:t>
            </a:r>
          </a:p>
        </p:txBody>
      </p:sp>
      <p:pic>
        <p:nvPicPr>
          <p:cNvPr id="48" name="图片 4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538" y="1772129"/>
            <a:ext cx="8850884" cy="1161131"/>
          </a:xfrm>
          <a:prstGeom prst="rect">
            <a:avLst/>
          </a:prstGeom>
        </p:spPr>
      </p:pic>
      <p:cxnSp>
        <p:nvCxnSpPr>
          <p:cNvPr id="49" name="直线连接符 48"/>
          <p:cNvCxnSpPr/>
          <p:nvPr/>
        </p:nvCxnSpPr>
        <p:spPr>
          <a:xfrm>
            <a:off x="1414798" y="5379148"/>
            <a:ext cx="8038293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图片 2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332" y="5867795"/>
            <a:ext cx="292100" cy="292100"/>
          </a:xfrm>
          <a:prstGeom prst="rect">
            <a:avLst/>
          </a:prstGeom>
        </p:spPr>
      </p:pic>
      <p:pic>
        <p:nvPicPr>
          <p:cNvPr id="26" name="图片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94" y="5855095"/>
            <a:ext cx="292100" cy="304800"/>
          </a:xfrm>
          <a:prstGeom prst="rect">
            <a:avLst/>
          </a:prstGeom>
        </p:spPr>
      </p:pic>
      <p:pic>
        <p:nvPicPr>
          <p:cNvPr id="27" name="图片 2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130" y="586567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180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>
                <a:solidFill>
                  <a:srgbClr val="CD6167"/>
                </a:solidFill>
              </a:rPr>
              <a:t>Spectral</a:t>
            </a:r>
            <a:r>
              <a:rPr lang="zh-CN" altLang="en-US" sz="4000" dirty="0">
                <a:solidFill>
                  <a:srgbClr val="CD6167"/>
                </a:solidFill>
              </a:rPr>
              <a:t> </a:t>
            </a:r>
            <a:r>
              <a:rPr lang="en-US" altLang="zh-CN" sz="4000" dirty="0">
                <a:solidFill>
                  <a:srgbClr val="CD6167"/>
                </a:solidFill>
              </a:rPr>
              <a:t>Algorithms</a:t>
            </a:r>
            <a:r>
              <a:rPr lang="zh-CN" altLang="en-US" sz="4000" dirty="0">
                <a:solidFill>
                  <a:srgbClr val="CD6167"/>
                </a:solidFill>
              </a:rPr>
              <a:t> </a:t>
            </a:r>
            <a:r>
              <a:rPr lang="en-US" altLang="zh-CN" sz="4000" dirty="0">
                <a:solidFill>
                  <a:srgbClr val="CD6167"/>
                </a:solidFill>
              </a:rPr>
              <a:t>and</a:t>
            </a:r>
            <a:r>
              <a:rPr lang="zh-CN" altLang="en-US" sz="4000" dirty="0">
                <a:solidFill>
                  <a:srgbClr val="CD6167"/>
                </a:solidFill>
              </a:rPr>
              <a:t> </a:t>
            </a:r>
            <a:r>
              <a:rPr lang="en-US" altLang="zh-CN" sz="4000" dirty="0">
                <a:solidFill>
                  <a:srgbClr val="CD6167"/>
                </a:solidFill>
              </a:rPr>
              <a:t>Tensor</a:t>
            </a:r>
            <a:r>
              <a:rPr lang="zh-CN" altLang="en-US" sz="4000" dirty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Decomposition</a:t>
            </a:r>
            <a:endParaRPr sz="4000" dirty="0">
              <a:solidFill>
                <a:srgbClr val="CD6167"/>
              </a:solidFill>
            </a:endParaRPr>
          </a:p>
        </p:txBody>
      </p:sp>
      <p:pic>
        <p:nvPicPr>
          <p:cNvPr id="27" name="图片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21" y="2160566"/>
            <a:ext cx="283226" cy="448441"/>
          </a:xfrm>
          <a:prstGeom prst="rect">
            <a:avLst/>
          </a:prstGeom>
        </p:spPr>
      </p:pic>
      <p:cxnSp>
        <p:nvCxnSpPr>
          <p:cNvPr id="28" name="Straight Arrow Connector 17"/>
          <p:cNvCxnSpPr/>
          <p:nvPr/>
        </p:nvCxnSpPr>
        <p:spPr>
          <a:xfrm>
            <a:off x="4191457" y="2580958"/>
            <a:ext cx="3951540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图片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01" y="2138218"/>
            <a:ext cx="1138767" cy="569384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4551421" y="1887254"/>
            <a:ext cx="29624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random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process</a:t>
            </a:r>
            <a:endParaRPr lang="zh-CN" altLang="en-US" sz="3200" dirty="0"/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03" y="6599976"/>
            <a:ext cx="3929005" cy="458996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67" y="4611116"/>
            <a:ext cx="4013678" cy="631783"/>
          </a:xfrm>
          <a:prstGeom prst="rect">
            <a:avLst/>
          </a:prstGeom>
        </p:spPr>
      </p:pic>
      <p:cxnSp>
        <p:nvCxnSpPr>
          <p:cNvPr id="32" name="Straight Arrow Connector 17"/>
          <p:cNvCxnSpPr/>
          <p:nvPr/>
        </p:nvCxnSpPr>
        <p:spPr>
          <a:xfrm>
            <a:off x="9517124" y="2928426"/>
            <a:ext cx="0" cy="1474241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3851" y="5699970"/>
            <a:ext cx="540851" cy="334812"/>
          </a:xfrm>
          <a:prstGeom prst="rect">
            <a:avLst/>
          </a:prstGeom>
        </p:spPr>
      </p:pic>
      <p:cxnSp>
        <p:nvCxnSpPr>
          <p:cNvPr id="35" name="Straight Arrow Connector 17"/>
          <p:cNvCxnSpPr/>
          <p:nvPr/>
        </p:nvCxnSpPr>
        <p:spPr>
          <a:xfrm flipV="1">
            <a:off x="2660541" y="2928426"/>
            <a:ext cx="0" cy="3884492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17"/>
          <p:cNvCxnSpPr>
            <a:endCxn id="6" idx="1"/>
          </p:cNvCxnSpPr>
          <p:nvPr/>
        </p:nvCxnSpPr>
        <p:spPr>
          <a:xfrm>
            <a:off x="2646430" y="6812918"/>
            <a:ext cx="3216873" cy="16556"/>
          </a:xfrm>
          <a:prstGeom prst="straightConnector1">
            <a:avLst/>
          </a:prstGeom>
          <a:ln w="57150" cmpd="sng"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87" y="4585547"/>
            <a:ext cx="372994" cy="642379"/>
          </a:xfrm>
          <a:prstGeom prst="rect">
            <a:avLst/>
          </a:prstGeom>
        </p:spPr>
      </p:pic>
      <p:cxnSp>
        <p:nvCxnSpPr>
          <p:cNvPr id="45" name="Straight Arrow Connector 17"/>
          <p:cNvCxnSpPr/>
          <p:nvPr/>
        </p:nvCxnSpPr>
        <p:spPr>
          <a:xfrm flipH="1">
            <a:off x="4230111" y="4998115"/>
            <a:ext cx="1273335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588342" y="3319437"/>
            <a:ext cx="175350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tx1"/>
                </a:solidFill>
              </a:rPr>
              <a:t>statistics</a:t>
            </a:r>
            <a:endParaRPr lang="zh-CN" altLang="en-US" sz="3200" dirty="0"/>
          </a:p>
        </p:txBody>
      </p:sp>
      <p:sp>
        <p:nvSpPr>
          <p:cNvPr id="51" name="Shape 25"/>
          <p:cNvSpPr txBox="1">
            <a:spLocks/>
          </p:cNvSpPr>
          <p:nvPr/>
        </p:nvSpPr>
        <p:spPr>
          <a:xfrm>
            <a:off x="835463" y="7547062"/>
            <a:ext cx="12059232" cy="1519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Mixture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model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-&gt;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conditional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independence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-&gt;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Low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rank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of</a:t>
            </a:r>
            <a:r>
              <a:rPr lang="zh-CN" altLang="en-US" sz="2800" dirty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M</a:t>
            </a:r>
            <a:endParaRPr lang="en-US" altLang="zh-CN" sz="2800" dirty="0">
              <a:solidFill>
                <a:srgbClr val="CD616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Algorithm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design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(what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statistics?)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Algorithm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analysis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(algorithm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stable?)</a:t>
            </a:r>
            <a:endParaRPr lang="en-US" altLang="zh-CN" sz="28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751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9"/>
          <p:cNvSpPr>
            <a:spLocks noGrp="1"/>
          </p:cNvSpPr>
          <p:nvPr>
            <p:ph type="body" idx="1"/>
          </p:nvPr>
        </p:nvSpPr>
        <p:spPr>
          <a:xfrm>
            <a:off x="0" y="2917092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0" dirty="0" smtClean="0">
                <a:solidFill>
                  <a:schemeClr val="tx1"/>
                </a:solidFill>
              </a:rPr>
              <a:t> 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3145" y="3480035"/>
            <a:ext cx="2593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1.1 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763" y="4738806"/>
            <a:ext cx="115589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we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learn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non-worst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-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cases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with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provable guarantees?</a:t>
            </a:r>
          </a:p>
        </p:txBody>
      </p:sp>
      <p:sp>
        <p:nvSpPr>
          <p:cNvPr id="3" name="Rectangle 2"/>
          <p:cNvSpPr/>
          <p:nvPr/>
        </p:nvSpPr>
        <p:spPr>
          <a:xfrm>
            <a:off x="963370" y="5662884"/>
            <a:ext cx="1117967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Polynomial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Spectral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Algorithms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Learning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Gaussian</a:t>
            </a:r>
            <a:r>
              <a:rPr lang="zh-CN" altLang="en-US" sz="32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Mixtures</a:t>
            </a:r>
            <a:endParaRPr lang="en-US" altLang="zh-CN" sz="3200" b="1" dirty="0">
              <a:solidFill>
                <a:srgbClr val="015BAD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97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Setup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1.1 Learn GMMs: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26" y="1462225"/>
            <a:ext cx="5037872" cy="3778404"/>
          </a:xfrm>
          <a:prstGeom prst="rect">
            <a:avLst/>
          </a:prstGeom>
        </p:spPr>
      </p:pic>
      <p:sp>
        <p:nvSpPr>
          <p:cNvPr id="39" name="TextBox 19"/>
          <p:cNvSpPr txBox="1"/>
          <p:nvPr/>
        </p:nvSpPr>
        <p:spPr>
          <a:xfrm>
            <a:off x="9090180" y="2453255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Cluster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8516796" y="3351427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M-dim data points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95" y="2992769"/>
            <a:ext cx="152400" cy="241300"/>
          </a:xfrm>
          <a:prstGeom prst="rect">
            <a:avLst/>
          </a:prstGeom>
        </p:spPr>
      </p:pic>
      <p:sp>
        <p:nvSpPr>
          <p:cNvPr id="49" name="Shape 25"/>
          <p:cNvSpPr txBox="1">
            <a:spLocks/>
          </p:cNvSpPr>
          <p:nvPr/>
        </p:nvSpPr>
        <p:spPr>
          <a:xfrm>
            <a:off x="808347" y="5279190"/>
            <a:ext cx="11336301" cy="2085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3200" b="1" dirty="0" smtClean="0">
                <a:solidFill>
                  <a:srgbClr val="53585F"/>
                </a:solidFill>
              </a:rPr>
              <a:t>     </a:t>
            </a:r>
            <a:r>
              <a:rPr lang="en-US" altLang="zh-CN" sz="3200" b="1" dirty="0" smtClean="0">
                <a:solidFill>
                  <a:srgbClr val="53585F"/>
                </a:solidFill>
              </a:rPr>
              <a:t>-</a:t>
            </a:r>
            <a:r>
              <a:rPr lang="en-US" sz="3200" dirty="0" smtClean="0">
                <a:solidFill>
                  <a:srgbClr val="53585F"/>
                </a:solidFill>
              </a:rPr>
              <a:t>dimensional </a:t>
            </a:r>
            <a:r>
              <a:rPr lang="zh-CN" altLang="en-US" sz="3200" b="1" dirty="0" smtClean="0">
                <a:solidFill>
                  <a:srgbClr val="53585F"/>
                </a:solidFill>
              </a:rPr>
              <a:t>         </a:t>
            </a:r>
            <a:r>
              <a:rPr lang="en-US" sz="3200" dirty="0" smtClean="0">
                <a:solidFill>
                  <a:srgbClr val="53585F"/>
                </a:solidFill>
              </a:rPr>
              <a:t>-mixture</a:t>
            </a:r>
            <a:r>
              <a:rPr lang="zh-CN" altLang="en-US" sz="3200" dirty="0" smtClean="0">
                <a:solidFill>
                  <a:srgbClr val="53585F"/>
                </a:solidFill>
              </a:rPr>
              <a:t>  </a:t>
            </a:r>
            <a:endParaRPr lang="en-US" altLang="zh-CN" sz="3200" dirty="0" smtClean="0">
              <a:solidFill>
                <a:srgbClr val="53585F"/>
              </a:solidFill>
            </a:endParaRPr>
          </a:p>
          <a:p>
            <a:pPr marL="127000" indent="0"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	Parameters</a:t>
            </a:r>
            <a:r>
              <a:rPr lang="en-US" altLang="zh-CN" sz="3200" dirty="0" smtClean="0">
                <a:solidFill>
                  <a:srgbClr val="53585F"/>
                </a:solidFill>
              </a:rPr>
              <a:t>:</a:t>
            </a:r>
            <a:r>
              <a:rPr lang="zh-CN" altLang="en-US" sz="3200" dirty="0" smtClean="0">
                <a:solidFill>
                  <a:srgbClr val="53585F"/>
                </a:solidFill>
              </a:rPr>
              <a:t>     </a:t>
            </a:r>
            <a:r>
              <a:rPr lang="en-US" altLang="zh-CN" sz="3200" dirty="0" smtClean="0">
                <a:solidFill>
                  <a:srgbClr val="53585F"/>
                </a:solidFill>
              </a:rPr>
              <a:t>weights</a:t>
            </a:r>
            <a:r>
              <a:rPr lang="zh-CN" altLang="en-US" sz="3200" dirty="0" smtClean="0">
                <a:solidFill>
                  <a:srgbClr val="53585F"/>
                </a:solidFill>
              </a:rPr>
              <a:t>       </a:t>
            </a:r>
            <a:r>
              <a:rPr lang="zh-CN" altLang="zh-CN" sz="3200" dirty="0">
                <a:solidFill>
                  <a:srgbClr val="53585F"/>
                </a:solidFill>
              </a:rPr>
              <a:t> </a:t>
            </a:r>
            <a:r>
              <a:rPr lang="zh-CN" altLang="en-US" sz="3200" dirty="0" smtClean="0">
                <a:solidFill>
                  <a:srgbClr val="53585F"/>
                </a:solidFill>
              </a:rPr>
              <a:t>  </a:t>
            </a:r>
            <a:r>
              <a:rPr lang="en-US" altLang="zh-CN" sz="3200" dirty="0" smtClean="0">
                <a:solidFill>
                  <a:srgbClr val="53585F"/>
                </a:solidFill>
              </a:rPr>
              <a:t>means</a:t>
            </a:r>
            <a:r>
              <a:rPr lang="zh-CN" altLang="en-US" sz="3200" dirty="0" smtClean="0">
                <a:solidFill>
                  <a:srgbClr val="53585F"/>
                </a:solidFill>
              </a:rPr>
              <a:t>        </a:t>
            </a:r>
            <a:r>
              <a:rPr lang="zh-CN" altLang="zh-CN" sz="3200" dirty="0">
                <a:solidFill>
                  <a:srgbClr val="53585F"/>
                </a:solidFill>
              </a:rPr>
              <a:t> </a:t>
            </a:r>
            <a:r>
              <a:rPr lang="zh-CN" altLang="en-US" sz="3200" dirty="0" smtClean="0">
                <a:solidFill>
                  <a:srgbClr val="53585F"/>
                </a:solidFill>
              </a:rPr>
              <a:t>  </a:t>
            </a:r>
            <a:r>
              <a:rPr lang="en-US" altLang="zh-CN" sz="3200" dirty="0" smtClean="0">
                <a:solidFill>
                  <a:srgbClr val="53585F"/>
                </a:solidFill>
              </a:rPr>
              <a:t>covariance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matrices</a:t>
            </a:r>
          </a:p>
          <a:p>
            <a:pPr marL="127000" indent="0"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dirty="0" smtClean="0">
                <a:solidFill>
                  <a:srgbClr val="53585F"/>
                </a:solidFill>
              </a:rPr>
              <a:t>     </a:t>
            </a:r>
            <a:r>
              <a:rPr lang="en-US" altLang="zh-CN" sz="3200" dirty="0" smtClean="0">
                <a:solidFill>
                  <a:srgbClr val="53585F"/>
                </a:solidFill>
              </a:rPr>
              <a:t>Draw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samples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: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pic>
        <p:nvPicPr>
          <p:cNvPr id="50" name="图片 4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54" y="5652615"/>
            <a:ext cx="292100" cy="254000"/>
          </a:xfrm>
          <a:prstGeom prst="rect">
            <a:avLst/>
          </a:prstGeom>
        </p:spPr>
      </p:pic>
      <p:pic>
        <p:nvPicPr>
          <p:cNvPr id="51" name="图片 5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04" y="5512915"/>
            <a:ext cx="254000" cy="393700"/>
          </a:xfrm>
          <a:prstGeom prst="rect">
            <a:avLst/>
          </a:prstGeom>
        </p:spPr>
      </p:pic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00" y="6284103"/>
            <a:ext cx="381000" cy="254000"/>
          </a:xfrm>
          <a:prstGeom prst="rect">
            <a:avLst/>
          </a:prstGeom>
        </p:spPr>
      </p:pic>
      <p:pic>
        <p:nvPicPr>
          <p:cNvPr id="53" name="图片 5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737" y="6099860"/>
            <a:ext cx="571500" cy="457200"/>
          </a:xfrm>
          <a:prstGeom prst="rect">
            <a:avLst/>
          </a:prstGeom>
        </p:spPr>
      </p:pic>
      <p:pic>
        <p:nvPicPr>
          <p:cNvPr id="54" name="图片 5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502" y="6139986"/>
            <a:ext cx="622300" cy="368300"/>
          </a:xfrm>
          <a:prstGeom prst="rect">
            <a:avLst/>
          </a:prstGeom>
        </p:spPr>
      </p:pic>
      <p:pic>
        <p:nvPicPr>
          <p:cNvPr id="55" name="图片 5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64" y="6721508"/>
            <a:ext cx="4622800" cy="482600"/>
          </a:xfrm>
          <a:prstGeom prst="rect">
            <a:avLst/>
          </a:prstGeom>
        </p:spPr>
      </p:pic>
      <p:pic>
        <p:nvPicPr>
          <p:cNvPr id="57" name="图片 5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227" y="2465192"/>
            <a:ext cx="368300" cy="4191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120" y="3384112"/>
            <a:ext cx="1143000" cy="304800"/>
          </a:xfrm>
          <a:prstGeom prst="rect">
            <a:avLst/>
          </a:prstGeom>
        </p:spPr>
      </p:pic>
      <p:pic>
        <p:nvPicPr>
          <p:cNvPr id="2" name="图片 1" descr="mix-topic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304" y="2496102"/>
            <a:ext cx="1993392" cy="1408176"/>
          </a:xfrm>
          <a:prstGeom prst="rect">
            <a:avLst/>
          </a:prstGeom>
        </p:spPr>
      </p:pic>
      <p:sp>
        <p:nvSpPr>
          <p:cNvPr id="19" name="Shape 25"/>
          <p:cNvSpPr txBox="1">
            <a:spLocks/>
          </p:cNvSpPr>
          <p:nvPr/>
        </p:nvSpPr>
        <p:spPr>
          <a:xfrm>
            <a:off x="1" y="7748155"/>
            <a:ext cx="13004800" cy="116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Can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we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learn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the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parameters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with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</a:rPr>
              <a:t>poly</a:t>
            </a:r>
            <a:r>
              <a:rPr lang="zh-CN" altLang="en-US" sz="3200" b="1" dirty="0" smtClean="0">
                <a:solidFill>
                  <a:srgbClr val="015BAD"/>
                </a:solidFill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</a:rPr>
              <a:t>algorithm</a:t>
            </a:r>
            <a:r>
              <a:rPr lang="zh-CN" altLang="zh-CN" sz="3200" b="1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for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every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GMM</a:t>
            </a:r>
            <a:r>
              <a:rPr lang="zh-CN" altLang="en-US" sz="3200" dirty="0" smtClean="0">
                <a:solidFill>
                  <a:srgbClr val="015BAD"/>
                </a:solidFill>
              </a:rPr>
              <a:t>  </a:t>
            </a:r>
            <a:r>
              <a:rPr lang="en-US" altLang="zh-CN" sz="3200" dirty="0" smtClean="0">
                <a:solidFill>
                  <a:srgbClr val="015BAD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683327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Hardness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Result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30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 Learn GMMs:</a:t>
            </a:r>
            <a:endParaRPr sz="3600" dirty="0">
              <a:solidFill>
                <a:srgbClr val="53585F"/>
              </a:solidFill>
            </a:endParaRPr>
          </a:p>
        </p:txBody>
      </p:sp>
      <p:sp>
        <p:nvSpPr>
          <p:cNvPr id="44" name="Shape 25"/>
          <p:cNvSpPr txBox="1">
            <a:spLocks/>
          </p:cNvSpPr>
          <p:nvPr/>
        </p:nvSpPr>
        <p:spPr>
          <a:xfrm>
            <a:off x="0" y="2058441"/>
            <a:ext cx="13004800" cy="15223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Can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we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learn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the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parameters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to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accuracy</a:t>
            </a:r>
            <a:r>
              <a:rPr lang="zh-CN" altLang="en-US" sz="3200" dirty="0" smtClean="0">
                <a:solidFill>
                  <a:srgbClr val="015BAD"/>
                </a:solidFill>
              </a:rPr>
              <a:t> ε </a:t>
            </a:r>
            <a:r>
              <a:rPr lang="en-US" altLang="zh-CN" sz="3200" dirty="0" smtClean="0">
                <a:solidFill>
                  <a:srgbClr val="015BAD"/>
                </a:solidFill>
              </a:rPr>
              <a:t>in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poly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time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using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poly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samples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							for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</a:rPr>
              <a:t>every</a:t>
            </a:r>
            <a:r>
              <a:rPr lang="zh-CN" altLang="en-US" sz="3200" b="1" dirty="0" smtClean="0">
                <a:solidFill>
                  <a:srgbClr val="015BAD"/>
                </a:solidFill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</a:rPr>
              <a:t>GMM</a:t>
            </a:r>
            <a:r>
              <a:rPr lang="zh-CN" altLang="en-US" sz="3200" b="1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instance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?</a:t>
            </a:r>
          </a:p>
        </p:txBody>
      </p:sp>
      <p:sp>
        <p:nvSpPr>
          <p:cNvPr id="46" name="Shape 25"/>
          <p:cNvSpPr txBox="1">
            <a:spLocks/>
          </p:cNvSpPr>
          <p:nvPr/>
        </p:nvSpPr>
        <p:spPr>
          <a:xfrm>
            <a:off x="48631" y="3545771"/>
            <a:ext cx="12956168" cy="141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b="1" dirty="0" smtClean="0">
                <a:solidFill>
                  <a:srgbClr val="CD6167"/>
                </a:solidFill>
              </a:rPr>
              <a:t>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No</a:t>
            </a:r>
            <a:r>
              <a:rPr lang="zh-CN" altLang="zh-CN" sz="4000" b="1" dirty="0" smtClean="0">
                <a:solidFill>
                  <a:srgbClr val="CD6167"/>
                </a:solidFill>
              </a:rPr>
              <a:t>!</a:t>
            </a:r>
            <a:endParaRPr lang="en-US" altLang="zh-CN" sz="2800" dirty="0" smtClean="0">
              <a:solidFill>
                <a:srgbClr val="CD6167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Exponential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dependence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k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is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unavoidable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general.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[</a:t>
            </a:r>
            <a:r>
              <a:rPr lang="en-US" altLang="zh-CN" sz="3000" dirty="0" err="1" smtClean="0">
                <a:solidFill>
                  <a:srgbClr val="CD6167"/>
                </a:solidFill>
              </a:rPr>
              <a:t>Moitra&amp;Valiant</a:t>
            </a:r>
            <a:r>
              <a:rPr lang="en-US" altLang="zh-CN" sz="3000" dirty="0" smtClean="0">
                <a:solidFill>
                  <a:srgbClr val="CD6167"/>
                </a:solidFill>
              </a:rPr>
              <a:t>]</a:t>
            </a:r>
          </a:p>
        </p:txBody>
      </p:sp>
      <p:sp>
        <p:nvSpPr>
          <p:cNvPr id="47" name="Shape 25"/>
          <p:cNvSpPr txBox="1">
            <a:spLocks/>
          </p:cNvSpPr>
          <p:nvPr/>
        </p:nvSpPr>
        <p:spPr>
          <a:xfrm>
            <a:off x="-1" y="5724779"/>
            <a:ext cx="13004800" cy="15223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015BAD"/>
                </a:solidFill>
              </a:rPr>
              <a:t>Can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we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learn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the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parameters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with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b="1" dirty="0">
                <a:solidFill>
                  <a:srgbClr val="CD6167"/>
                </a:solidFill>
              </a:rPr>
              <a:t>poly</a:t>
            </a:r>
            <a:r>
              <a:rPr lang="zh-CN" altLang="en-US" sz="3200" b="1" dirty="0">
                <a:solidFill>
                  <a:srgbClr val="CD6167"/>
                </a:solidFill>
              </a:rPr>
              <a:t> </a:t>
            </a:r>
            <a:r>
              <a:rPr lang="en-US" altLang="zh-CN" sz="3200" b="1" dirty="0">
                <a:solidFill>
                  <a:srgbClr val="CD6167"/>
                </a:solidFill>
              </a:rPr>
              <a:t>algorithm</a:t>
            </a:r>
            <a:r>
              <a:rPr lang="zh-CN" altLang="zh-CN" sz="3200" b="1" dirty="0">
                <a:solidFill>
                  <a:srgbClr val="CD6167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for</a:t>
            </a:r>
            <a:r>
              <a:rPr lang="zh-CN" altLang="en-US" sz="3200" dirty="0">
                <a:solidFill>
                  <a:srgbClr val="CD6167"/>
                </a:solidFill>
              </a:rPr>
              <a:t> </a:t>
            </a:r>
            <a:r>
              <a:rPr lang="en-US" altLang="zh-CN" sz="3200" b="1" dirty="0">
                <a:solidFill>
                  <a:srgbClr val="CD6167"/>
                </a:solidFill>
              </a:rPr>
              <a:t>most</a:t>
            </a:r>
            <a:r>
              <a:rPr lang="zh-CN" altLang="en-US" sz="3200" b="1" dirty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i</a:t>
            </a:r>
            <a:r>
              <a:rPr lang="en-US" altLang="zh-CN" sz="3200" dirty="0" smtClean="0">
                <a:solidFill>
                  <a:srgbClr val="015BAD"/>
                </a:solidFill>
              </a:rPr>
              <a:t>nstances?</a:t>
            </a:r>
            <a:endParaRPr lang="en-US" altLang="zh-CN" sz="3200" dirty="0">
              <a:solidFill>
                <a:srgbClr val="015BAD"/>
              </a:solidFill>
            </a:endParaRPr>
          </a:p>
        </p:txBody>
      </p:sp>
      <p:sp>
        <p:nvSpPr>
          <p:cNvPr id="48" name="Shape 25"/>
          <p:cNvSpPr txBox="1">
            <a:spLocks/>
          </p:cNvSpPr>
          <p:nvPr/>
        </p:nvSpPr>
        <p:spPr>
          <a:xfrm>
            <a:off x="1721742" y="7247175"/>
            <a:ext cx="9675431" cy="1522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1" dirty="0" smtClean="0">
                <a:solidFill>
                  <a:srgbClr val="CD6167"/>
                </a:solidFill>
              </a:rPr>
              <a:t>Yes!</a:t>
            </a:r>
            <a:r>
              <a:rPr lang="zh-CN" altLang="en-US" sz="3200" b="1" dirty="0" smtClean="0">
                <a:solidFill>
                  <a:srgbClr val="CD6167"/>
                </a:solidFill>
              </a:rPr>
              <a:t> </a:t>
            </a:r>
            <a:r>
              <a:rPr lang="en-US" altLang="zh-CN" sz="3200" b="1" dirty="0" smtClean="0">
                <a:solidFill>
                  <a:srgbClr val="CD6167"/>
                </a:solidFill>
              </a:rPr>
              <a:t/>
            </a:r>
            <a:br>
              <a:rPr lang="en-US" altLang="zh-CN" sz="3200" b="1" dirty="0" smtClean="0">
                <a:solidFill>
                  <a:srgbClr val="CD6167"/>
                </a:solidFill>
              </a:rPr>
            </a:br>
            <a:r>
              <a:rPr lang="en-US" altLang="zh-CN" sz="3200" dirty="0" smtClean="0">
                <a:solidFill>
                  <a:srgbClr val="CD6167"/>
                </a:solidFill>
              </a:rPr>
              <a:t>Worst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cases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are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not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everywhere</a:t>
            </a:r>
          </a:p>
        </p:txBody>
      </p:sp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34" y="2927775"/>
            <a:ext cx="2514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877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80211" y="3803711"/>
            <a:ext cx="2684383" cy="1622920"/>
          </a:xfrm>
          <a:prstGeom prst="rect">
            <a:avLst/>
          </a:prstGeom>
          <a:scene3d>
            <a:camera prst="orthographicFront">
              <a:rot lat="300000" lon="0" rev="0"/>
            </a:camera>
            <a:lightRig rig="threePt" dir="t"/>
          </a:scene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6993" y="5814148"/>
            <a:ext cx="2218487" cy="1795918"/>
          </a:xfrm>
          <a:prstGeom prst="rect">
            <a:avLst/>
          </a:prstGeom>
        </p:spPr>
      </p:pic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040422" y="4208532"/>
            <a:ext cx="12099664" cy="117379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Non-overlapping clusters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altLang="zh-CN" sz="2800" dirty="0" smtClean="0">
                <a:solidFill>
                  <a:schemeClr val="tx1"/>
                </a:solidFill>
              </a:rPr>
              <a:t>Pair wise clustering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[</a:t>
            </a:r>
            <a:r>
              <a:rPr lang="en-US" altLang="zh-CN" sz="2400" dirty="0" err="1" smtClean="0">
                <a:solidFill>
                  <a:srgbClr val="CD6167"/>
                </a:solidFill>
              </a:rPr>
              <a:t>Dasgupta</a:t>
            </a:r>
            <a:r>
              <a:rPr lang="en-US" altLang="zh-CN" sz="2400" dirty="0" smtClean="0">
                <a:solidFill>
                  <a:srgbClr val="CD6167"/>
                </a:solidFill>
              </a:rPr>
              <a:t>]…</a:t>
            </a:r>
            <a:r>
              <a:rPr lang="zh-CN" altLang="zh-CN" sz="2400" dirty="0" smtClean="0">
                <a:solidFill>
                  <a:srgbClr val="CD6167"/>
                </a:solidFill>
              </a:rPr>
              <a:t>[</a:t>
            </a:r>
            <a:r>
              <a:rPr lang="en-US" altLang="zh-CN" sz="2400" dirty="0" err="1" smtClean="0">
                <a:solidFill>
                  <a:srgbClr val="CD6167"/>
                </a:solidFill>
              </a:rPr>
              <a:t>Vempala</a:t>
            </a:r>
            <a:r>
              <a:rPr lang="zh-CN" altLang="en-US" sz="2400" dirty="0" smtClean="0">
                <a:solidFill>
                  <a:srgbClr val="CD6167"/>
                </a:solidFill>
              </a:rPr>
              <a:t>&amp;</a:t>
            </a:r>
            <a:r>
              <a:rPr lang="en-US" altLang="zh-CN" sz="2400" dirty="0" smtClean="0">
                <a:solidFill>
                  <a:srgbClr val="CD6167"/>
                </a:solidFill>
              </a:rPr>
              <a:t>Wang]</a:t>
            </a:r>
            <a:endParaRPr lang="en-US" sz="2800" dirty="0" smtClean="0">
              <a:solidFill>
                <a:srgbClr val="CD6167"/>
              </a:solidFill>
            </a:endParaRPr>
          </a:p>
        </p:txBody>
      </p:sp>
      <p:sp>
        <p:nvSpPr>
          <p:cNvPr id="4" name="Shape 25"/>
          <p:cNvSpPr txBox="1">
            <a:spLocks/>
          </p:cNvSpPr>
          <p:nvPr/>
        </p:nvSpPr>
        <p:spPr>
          <a:xfrm>
            <a:off x="1040422" y="1467888"/>
            <a:ext cx="12099664" cy="21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General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case</a:t>
            </a:r>
            <a:r>
              <a:rPr lang="en-US" altLang="zh-CN" sz="3200" dirty="0" smtClean="0">
                <a:solidFill>
                  <a:srgbClr val="21A2FE"/>
                </a:solidFill>
              </a:rPr>
              <a:t> 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Moment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matching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</a:t>
            </a:r>
            <a:r>
              <a:rPr lang="en-US" sz="2800" dirty="0" smtClean="0">
                <a:solidFill>
                  <a:schemeClr val="tx1"/>
                </a:solidFill>
              </a:rPr>
              <a:t>ethod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[</a:t>
            </a:r>
            <a:r>
              <a:rPr lang="en-US" altLang="zh-CN" sz="2400" dirty="0" err="1" smtClean="0">
                <a:solidFill>
                  <a:srgbClr val="CD6167"/>
                </a:solidFill>
              </a:rPr>
              <a:t>Moitra&amp;Valiant</a:t>
            </a:r>
            <a:r>
              <a:rPr lang="en-US" altLang="zh-CN" sz="2400" dirty="0" smtClean="0">
                <a:solidFill>
                  <a:srgbClr val="CD6167"/>
                </a:solidFill>
              </a:rPr>
              <a:t>]</a:t>
            </a:r>
            <a:r>
              <a:rPr lang="zh-CN" altLang="en-US" sz="2400" dirty="0" smtClean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[</a:t>
            </a:r>
            <a:r>
              <a:rPr lang="en-US" altLang="zh-CN" sz="2400" dirty="0" err="1" smtClean="0">
                <a:solidFill>
                  <a:srgbClr val="CD6167"/>
                </a:solidFill>
              </a:rPr>
              <a:t>Belkin&amp;Sinha</a:t>
            </a:r>
            <a:r>
              <a:rPr lang="en-US" altLang="zh-CN" sz="2400" dirty="0" smtClean="0">
                <a:solidFill>
                  <a:srgbClr val="CD6167"/>
                </a:solidFill>
              </a:rPr>
              <a:t>]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" name="Shape 25"/>
          <p:cNvSpPr txBox="1">
            <a:spLocks/>
          </p:cNvSpPr>
          <p:nvPr/>
        </p:nvSpPr>
        <p:spPr>
          <a:xfrm>
            <a:off x="1040422" y="5814148"/>
            <a:ext cx="12099664" cy="1484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Spherical,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n&gt;k,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i</a:t>
            </a:r>
            <a:r>
              <a:rPr lang="en-US" altLang="zh-CN" sz="2800" dirty="0" smtClean="0">
                <a:solidFill>
                  <a:srgbClr val="53585F"/>
                </a:solidFill>
              </a:rPr>
              <a:t>ndependent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mean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vectors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	</a:t>
            </a:r>
            <a:r>
              <a:rPr lang="en-US" sz="2800" dirty="0" smtClean="0">
                <a:solidFill>
                  <a:srgbClr val="53585F"/>
                </a:solidFill>
              </a:rPr>
              <a:t>Lower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order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moments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</a:t>
            </a:r>
            <a:r>
              <a:rPr lang="en-US" sz="2800" dirty="0" smtClean="0">
                <a:solidFill>
                  <a:srgbClr val="53585F"/>
                </a:solidFill>
              </a:rPr>
              <a:t>ensor decomposition</a:t>
            </a:r>
            <a:r>
              <a:rPr lang="zh-CN" altLang="zh-CN" sz="2800" dirty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[</a:t>
            </a:r>
            <a:r>
              <a:rPr lang="en-US" altLang="zh-CN" sz="2400" dirty="0" err="1" smtClean="0">
                <a:solidFill>
                  <a:srgbClr val="CD6167"/>
                </a:solidFill>
              </a:rPr>
              <a:t>Hsu&amp;Kakade</a:t>
            </a:r>
            <a:r>
              <a:rPr lang="en-US" altLang="zh-CN" sz="2400" dirty="0" smtClean="0">
                <a:solidFill>
                  <a:srgbClr val="CD6167"/>
                </a:solidFill>
              </a:rPr>
              <a:t>]</a:t>
            </a:r>
            <a:r>
              <a:rPr lang="zh-CN" altLang="en-US" sz="2400" dirty="0" smtClean="0">
                <a:solidFill>
                  <a:srgbClr val="CD6167"/>
                </a:solidFill>
              </a:rPr>
              <a:t> </a:t>
            </a:r>
            <a:endParaRPr lang="en-US" altLang="zh-CN" sz="2400" dirty="0" smtClean="0">
              <a:solidFill>
                <a:srgbClr val="CD6167"/>
              </a:solidFill>
            </a:endParaRPr>
          </a:p>
        </p:txBody>
      </p:sp>
      <p:sp>
        <p:nvSpPr>
          <p:cNvPr id="9" name="Shape 25"/>
          <p:cNvSpPr txBox="1">
            <a:spLocks/>
          </p:cNvSpPr>
          <p:nvPr/>
        </p:nvSpPr>
        <p:spPr>
          <a:xfrm>
            <a:off x="1040421" y="7549395"/>
            <a:ext cx="11262845" cy="98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Density estimation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[Chan</a:t>
            </a:r>
            <a:r>
              <a:rPr lang="zh-CN" altLang="zh-CN" sz="2400" dirty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et</a:t>
            </a:r>
            <a:r>
              <a:rPr lang="zh-CN" altLang="en-US" sz="2400" dirty="0" smtClean="0">
                <a:solidFill>
                  <a:srgbClr val="CD6167"/>
                </a:solidFill>
              </a:rPr>
              <a:t> </a:t>
            </a:r>
            <a:r>
              <a:rPr lang="en-US" altLang="zh-CN" sz="2400" dirty="0" smtClean="0">
                <a:solidFill>
                  <a:srgbClr val="CD6167"/>
                </a:solidFill>
              </a:rPr>
              <a:t>al]</a:t>
            </a:r>
            <a:endParaRPr lang="en-US" altLang="zh-CN" sz="3200" dirty="0">
              <a:solidFill>
                <a:srgbClr val="CD6167"/>
              </a:solidFill>
            </a:endParaRPr>
          </a:p>
        </p:txBody>
      </p:sp>
      <p:sp>
        <p:nvSpPr>
          <p:cNvPr id="12" name="Shape 25"/>
          <p:cNvSpPr txBox="1">
            <a:spLocks/>
          </p:cNvSpPr>
          <p:nvPr/>
        </p:nvSpPr>
        <p:spPr>
          <a:xfrm>
            <a:off x="1040422" y="3364362"/>
            <a:ext cx="12099664" cy="693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r>
              <a:rPr lang="en-US" altLang="zh-CN" sz="3200" dirty="0" smtClean="0">
                <a:solidFill>
                  <a:srgbClr val="015BAD"/>
                </a:solidFill>
              </a:rPr>
              <a:t>With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a</a:t>
            </a:r>
            <a:r>
              <a:rPr lang="en-US" altLang="zh-CN" sz="3200" dirty="0" smtClean="0">
                <a:solidFill>
                  <a:srgbClr val="015BAD"/>
                </a:solidFill>
              </a:rPr>
              <a:t>dditional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assumptions on </a:t>
            </a:r>
            <a:endParaRPr lang="zh-CN" altLang="en-US" sz="3200" dirty="0">
              <a:solidFill>
                <a:srgbClr val="015BAD"/>
              </a:solidFill>
            </a:endParaRPr>
          </a:p>
        </p:txBody>
      </p: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49" y="1679943"/>
            <a:ext cx="2616200" cy="5207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11" y="3559122"/>
            <a:ext cx="1765300" cy="419100"/>
          </a:xfrm>
          <a:prstGeom prst="rect">
            <a:avLst/>
          </a:prstGeom>
        </p:spPr>
      </p:pic>
      <p:sp>
        <p:nvSpPr>
          <p:cNvPr id="18" name="Shape 25"/>
          <p:cNvSpPr txBox="1">
            <a:spLocks/>
          </p:cNvSpPr>
          <p:nvPr/>
        </p:nvSpPr>
        <p:spPr>
          <a:xfrm>
            <a:off x="1225540" y="8230319"/>
            <a:ext cx="12099664" cy="7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1-dim</a:t>
            </a:r>
            <a:r>
              <a:rPr lang="zh-CN" altLang="en-US" sz="2800" dirty="0" smtClean="0">
                <a:solidFill>
                  <a:schemeClr val="tx1"/>
                </a:solidFill>
              </a:rPr>
              <a:t>                               </a:t>
            </a:r>
            <a:r>
              <a:rPr lang="en-US" altLang="zh-CN" sz="2800" dirty="0" smtClean="0">
                <a:solidFill>
                  <a:schemeClr val="tx1"/>
                </a:solidFill>
              </a:rPr>
              <a:t>Higher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dim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9" y="8423325"/>
            <a:ext cx="1346200" cy="4191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78" y="8391016"/>
            <a:ext cx="473580" cy="375598"/>
          </a:xfrm>
          <a:prstGeom prst="rect">
            <a:avLst/>
          </a:prstGeom>
        </p:spPr>
      </p:pic>
      <p:sp>
        <p:nvSpPr>
          <p:cNvPr id="21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Prior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Works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2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GMMs:</a:t>
            </a:r>
            <a:endParaRPr sz="3600" dirty="0">
              <a:solidFill>
                <a:srgbClr val="53585F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456" y="3551822"/>
            <a:ext cx="218379" cy="3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379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85343" y="3129768"/>
            <a:ext cx="11437840" cy="3830548"/>
          </a:xfrm>
          <a:prstGeom prst="rect">
            <a:avLst/>
          </a:prstGeom>
          <a:noFill/>
          <a:ln>
            <a:solidFill>
              <a:srgbClr val="FF77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Shape 25"/>
          <p:cNvSpPr txBox="1">
            <a:spLocks/>
          </p:cNvSpPr>
          <p:nvPr/>
        </p:nvSpPr>
        <p:spPr>
          <a:xfrm>
            <a:off x="1063879" y="3533797"/>
            <a:ext cx="12099664" cy="353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CD6167"/>
                </a:solidFill>
              </a:rPr>
              <a:t>Our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algorithm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learns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the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GMM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parameters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up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to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accuracy</a:t>
            </a:r>
            <a:r>
              <a:rPr lang="zh-CN" altLang="en-US" sz="3200" dirty="0" smtClean="0">
                <a:solidFill>
                  <a:srgbClr val="CD6167"/>
                </a:solidFill>
              </a:rPr>
              <a:t> ε</a:t>
            </a:r>
            <a:endParaRPr lang="en-US" altLang="zh-CN" sz="2800" dirty="0" smtClean="0">
              <a:solidFill>
                <a:srgbClr val="CD6167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For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high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enough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dimension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endParaRPr lang="en-US" altLang="zh-CN" sz="2800" dirty="0" smtClean="0">
              <a:solidFill>
                <a:srgbClr val="53585F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With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high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probability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u</a:t>
            </a:r>
            <a:r>
              <a:rPr lang="en-US" altLang="zh-CN" sz="2800" dirty="0" smtClean="0">
                <a:solidFill>
                  <a:srgbClr val="53585F"/>
                </a:solidFill>
              </a:rPr>
              <a:t>nder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smoothed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analysis</a:t>
            </a: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Fully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>
                <a:solidFill>
                  <a:srgbClr val="CD6167"/>
                </a:solidFill>
              </a:rPr>
              <a:t>p</a:t>
            </a:r>
            <a:r>
              <a:rPr lang="en-US" altLang="zh-CN" sz="2800" dirty="0" smtClean="0">
                <a:solidFill>
                  <a:srgbClr val="CD6167"/>
                </a:solidFill>
              </a:rPr>
              <a:t>olynomial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time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and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sample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complexity</a:t>
            </a: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rgbClr val="53585F"/>
              </a:solidFill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19" y="4481053"/>
            <a:ext cx="1668071" cy="43047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44" y="5117598"/>
            <a:ext cx="2206938" cy="437224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834" y="5930675"/>
            <a:ext cx="2514600" cy="419100"/>
          </a:xfrm>
          <a:prstGeom prst="rect">
            <a:avLst/>
          </a:prstGeom>
        </p:spPr>
      </p:pic>
      <p:sp>
        <p:nvSpPr>
          <p:cNvPr id="11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Main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Theorem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12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GMMs</a:t>
            </a:r>
            <a:endParaRPr lang="en-US" sz="3600" dirty="0">
              <a:solidFill>
                <a:srgbClr val="53585F"/>
              </a:solidFill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8842082" y="6486757"/>
            <a:ext cx="2611352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02730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057513" y="1039514"/>
            <a:ext cx="6941814" cy="5477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015BAD"/>
                </a:solidFill>
              </a:rPr>
              <a:t>Escape from</a:t>
            </a:r>
            <a:r>
              <a:rPr lang="zh-CN" altLang="en-US" sz="3200" dirty="0">
                <a:solidFill>
                  <a:srgbClr val="015BAD"/>
                </a:solidFill>
              </a:rPr>
              <a:t> </a:t>
            </a:r>
            <a:r>
              <a:rPr lang="en-US" altLang="zh-CN" sz="3200" dirty="0">
                <a:solidFill>
                  <a:srgbClr val="015BAD"/>
                </a:solidFill>
              </a:rPr>
              <a:t>the worst cases</a:t>
            </a:r>
            <a:endParaRPr sz="3200" dirty="0">
              <a:solidFill>
                <a:srgbClr val="015BAD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21541" y="2283946"/>
            <a:ext cx="433343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600" dirty="0" smtClean="0">
                <a:solidFill>
                  <a:schemeClr val="tx1">
                    <a:lumMod val="50000"/>
                  </a:schemeClr>
                </a:solidFill>
              </a:rPr>
              <a:t>Given</a:t>
            </a:r>
            <a:r>
              <a:rPr lang="zh-CN" altLang="en-US" sz="2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chemeClr val="tx1">
                    <a:lumMod val="50000"/>
                  </a:schemeClr>
                </a:solidFill>
              </a:rPr>
              <a:t>an</a:t>
            </a:r>
            <a:r>
              <a:rPr lang="zh-CN" altLang="en-US" sz="2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arbitrary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chemeClr val="tx1">
                    <a:lumMod val="50000"/>
                  </a:schemeClr>
                </a:solidFill>
              </a:rPr>
              <a:t>instance</a:t>
            </a:r>
            <a:endParaRPr lang="zh-CN" altLang="en-US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21541" y="3566988"/>
            <a:ext cx="9244921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 smtClean="0">
                <a:solidFill>
                  <a:srgbClr val="000000"/>
                </a:solidFill>
              </a:rPr>
              <a:t>Nature</a:t>
            </a:r>
            <a:r>
              <a:rPr lang="zh-CN" altLang="en-US" sz="2600" dirty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perturbs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the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parameters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with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small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amount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(</a:t>
            </a:r>
            <a:r>
              <a:rPr lang="zh-CN" altLang="en-US" sz="2600" b="1" dirty="0" smtClean="0">
                <a:solidFill>
                  <a:srgbClr val="015BAD"/>
                </a:solidFill>
              </a:rPr>
              <a:t>ρ</a:t>
            </a:r>
            <a:r>
              <a:rPr lang="en-US" altLang="zh-CN" sz="2600" dirty="0" smtClean="0">
                <a:solidFill>
                  <a:srgbClr val="015BAD"/>
                </a:solidFill>
              </a:rPr>
              <a:t>)</a:t>
            </a:r>
            <a:r>
              <a:rPr lang="zh-CN" altLang="en-US" sz="2600" b="1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of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noise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endParaRPr lang="en-US" altLang="zh-CN" sz="2600" dirty="0" smtClean="0">
              <a:solidFill>
                <a:srgbClr val="000000"/>
              </a:solidFill>
            </a:endParaRPr>
          </a:p>
          <a:p>
            <a:r>
              <a:rPr lang="en-US" altLang="zh-CN" sz="2600" dirty="0" smtClean="0">
                <a:solidFill>
                  <a:srgbClr val="000000"/>
                </a:solidFill>
              </a:rPr>
              <a:t/>
            </a:r>
            <a:br>
              <a:rPr lang="en-US" altLang="zh-CN" sz="2600" dirty="0" smtClean="0">
                <a:solidFill>
                  <a:srgbClr val="000000"/>
                </a:solidFill>
              </a:rPr>
            </a:br>
            <a:r>
              <a:rPr lang="en-US" altLang="zh-CN" sz="2600" dirty="0" smtClean="0">
                <a:solidFill>
                  <a:srgbClr val="000000"/>
                </a:solidFill>
              </a:rPr>
              <a:t>Observe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>
                <a:solidFill>
                  <a:srgbClr val="000000"/>
                </a:solidFill>
              </a:rPr>
              <a:t>d</a:t>
            </a:r>
            <a:r>
              <a:rPr lang="en-US" altLang="zh-CN" sz="2600" dirty="0" smtClean="0">
                <a:solidFill>
                  <a:srgbClr val="000000"/>
                </a:solidFill>
              </a:rPr>
              <a:t>ata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generated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by</a:t>
            </a:r>
            <a:r>
              <a:rPr lang="zh-CN" altLang="en-US" sz="2600" dirty="0" smtClean="0">
                <a:solidFill>
                  <a:srgbClr val="000000"/>
                </a:solidFill>
              </a:rPr>
              <a:t>       </a:t>
            </a:r>
            <a:r>
              <a:rPr lang="en-US" altLang="zh-CN" sz="2600" dirty="0" smtClean="0">
                <a:solidFill>
                  <a:srgbClr val="000000"/>
                </a:solidFill>
              </a:rPr>
              <a:t>,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design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and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analyze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algorithm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for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endParaRPr lang="en-US" altLang="zh-CN" sz="2600" dirty="0" smtClean="0">
              <a:solidFill>
                <a:srgbClr val="000000"/>
              </a:solidFill>
            </a:endParaRPr>
          </a:p>
          <a:p>
            <a:endParaRPr lang="en-US" altLang="zh-CN" sz="2600" dirty="0" smtClean="0">
              <a:solidFill>
                <a:srgbClr val="000000"/>
              </a:solidFill>
            </a:endParaRPr>
          </a:p>
          <a:p>
            <a:r>
              <a:rPr lang="en-US" altLang="zh-CN" sz="2600" dirty="0" smtClean="0">
                <a:solidFill>
                  <a:srgbClr val="000000"/>
                </a:solidFill>
              </a:rPr>
              <a:t>Bridge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worst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case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and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average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case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err="1" smtClean="0">
                <a:solidFill>
                  <a:srgbClr val="000000"/>
                </a:solidFill>
              </a:rPr>
              <a:t>algo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</a:rPr>
              <a:t>analysis</a:t>
            </a:r>
            <a:r>
              <a:rPr lang="zh-CN" altLang="en-US" sz="2600" dirty="0" smtClean="0">
                <a:solidFill>
                  <a:srgbClr val="000000"/>
                </a:solidFill>
              </a:rPr>
              <a:t> </a:t>
            </a:r>
            <a:endParaRPr lang="zh-CN" altLang="en-US" sz="2600" dirty="0"/>
          </a:p>
        </p:txBody>
      </p:sp>
      <p:sp>
        <p:nvSpPr>
          <p:cNvPr id="15" name="Shape 25"/>
          <p:cNvSpPr>
            <a:spLocks noGrp="1"/>
          </p:cNvSpPr>
          <p:nvPr>
            <p:ph type="body" idx="1"/>
          </p:nvPr>
        </p:nvSpPr>
        <p:spPr>
          <a:xfrm>
            <a:off x="540753" y="6181335"/>
            <a:ext cx="12099664" cy="163295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FF777C"/>
                </a:solidFill>
                <a:latin typeface="Titillium"/>
                <a:ea typeface="Titillium"/>
                <a:cs typeface="Titillium"/>
                <a:sym typeface="Titillium"/>
              </a:rPr>
              <a:t>Hope</a:t>
            </a:r>
            <a:r>
              <a:rPr lang="zh-CN" altLang="en-US" sz="2400" b="1" dirty="0" smtClean="0">
                <a:solidFill>
                  <a:srgbClr val="FF777C"/>
                </a:solidFill>
                <a:latin typeface="Titillium"/>
                <a:ea typeface="Titillium"/>
                <a:cs typeface="Titillium"/>
                <a:sym typeface="Titillium"/>
              </a:rPr>
              <a:t>：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With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high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probability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over</a:t>
            </a:r>
            <a:r>
              <a:rPr lang="zh-CN" altLang="en-US" sz="2800" dirty="0">
                <a:solidFill>
                  <a:srgbClr val="015BAD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15BAD"/>
                </a:solidFill>
                <a:latin typeface="Titillium"/>
                <a:ea typeface="Titillium"/>
                <a:cs typeface="Titillium"/>
                <a:sym typeface="Titillium"/>
              </a:rPr>
              <a:t>nature’s</a:t>
            </a:r>
            <a:r>
              <a:rPr lang="zh-CN" altLang="en-US" sz="2800" dirty="0">
                <a:solidFill>
                  <a:srgbClr val="015BAD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15BAD"/>
                </a:solidFill>
                <a:latin typeface="Titillium"/>
                <a:ea typeface="Titillium"/>
                <a:cs typeface="Titillium"/>
                <a:sym typeface="Titillium"/>
              </a:rPr>
              <a:t>perturbation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,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an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15BAD"/>
                </a:solidFill>
                <a:latin typeface="Titillium"/>
                <a:ea typeface="Titillium"/>
                <a:cs typeface="Titillium"/>
                <a:sym typeface="Titillium"/>
              </a:rPr>
              <a:t>arbitrary</a:t>
            </a:r>
            <a:r>
              <a:rPr lang="zh-CN" altLang="en-US" sz="2800" dirty="0">
                <a:solidFill>
                  <a:srgbClr val="21A2FE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instance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			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  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escapes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from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the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degenerate</a:t>
            </a:r>
            <a:r>
              <a:rPr lang="zh-CN" altLang="en-US" sz="2800" dirty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cases,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and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becomes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well</a:t>
            </a:r>
            <a:r>
              <a:rPr lang="zh-CN" altLang="en-US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tillium"/>
                <a:ea typeface="Titillium"/>
                <a:cs typeface="Titillium"/>
                <a:sym typeface="Titillium"/>
              </a:rPr>
              <a:t>conditioned</a:t>
            </a:r>
            <a:endParaRPr lang="en-US" altLang="zh-CN" sz="2800" dirty="0">
              <a:solidFill>
                <a:srgbClr val="000000"/>
              </a:solidFill>
              <a:latin typeface="Titillium"/>
              <a:ea typeface="Titillium"/>
              <a:cs typeface="Titillium"/>
              <a:sym typeface="Titillium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6325627" y="1680823"/>
            <a:ext cx="2811686" cy="1919669"/>
            <a:chOff x="4928814" y="1554739"/>
            <a:chExt cx="2799336" cy="2109250"/>
          </a:xfrm>
        </p:grpSpPr>
        <p:cxnSp>
          <p:nvCxnSpPr>
            <p:cNvPr id="12" name="直线连接符 11"/>
            <p:cNvCxnSpPr/>
            <p:nvPr/>
          </p:nvCxnSpPr>
          <p:spPr>
            <a:xfrm flipV="1">
              <a:off x="5777548" y="1554739"/>
              <a:ext cx="0" cy="14198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线连接符 13"/>
            <p:cNvCxnSpPr/>
            <p:nvPr/>
          </p:nvCxnSpPr>
          <p:spPr>
            <a:xfrm>
              <a:off x="5777548" y="2974630"/>
              <a:ext cx="1950602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直线连接符 15"/>
            <p:cNvCxnSpPr/>
            <p:nvPr/>
          </p:nvCxnSpPr>
          <p:spPr>
            <a:xfrm flipH="1">
              <a:off x="4928814" y="2974630"/>
              <a:ext cx="848734" cy="6893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椭圆 16"/>
            <p:cNvSpPr/>
            <p:nvPr/>
          </p:nvSpPr>
          <p:spPr>
            <a:xfrm rot="2490825">
              <a:off x="5890367" y="1632083"/>
              <a:ext cx="444493" cy="1995659"/>
            </a:xfrm>
            <a:prstGeom prst="ellipse">
              <a:avLst/>
            </a:prstGeom>
            <a:noFill/>
            <a:ln>
              <a:solidFill>
                <a:srgbClr val="21A2F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9708960">
              <a:off x="5401952" y="2011466"/>
              <a:ext cx="474114" cy="1333184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9708960">
              <a:off x="6216554" y="3028403"/>
              <a:ext cx="651992" cy="458865"/>
            </a:xfrm>
            <a:prstGeom prst="ellipse">
              <a:avLst/>
            </a:prstGeom>
            <a:noFill/>
            <a:ln>
              <a:solidFill>
                <a:srgbClr val="FF6FC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9708960">
              <a:off x="6200789" y="2856197"/>
              <a:ext cx="572289" cy="37606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21" name="组 20"/>
          <p:cNvGrpSpPr/>
          <p:nvPr/>
        </p:nvGrpSpPr>
        <p:grpSpPr>
          <a:xfrm>
            <a:off x="6332684" y="1680859"/>
            <a:ext cx="2811686" cy="1920020"/>
            <a:chOff x="3964145" y="1628005"/>
            <a:chExt cx="2799336" cy="2109636"/>
          </a:xfrm>
        </p:grpSpPr>
        <p:cxnSp>
          <p:nvCxnSpPr>
            <p:cNvPr id="22" name="直线连接符 21"/>
            <p:cNvCxnSpPr/>
            <p:nvPr/>
          </p:nvCxnSpPr>
          <p:spPr>
            <a:xfrm flipV="1">
              <a:off x="4812879" y="1628005"/>
              <a:ext cx="0" cy="141989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3" name="直线连接符 22"/>
            <p:cNvCxnSpPr/>
            <p:nvPr/>
          </p:nvCxnSpPr>
          <p:spPr>
            <a:xfrm>
              <a:off x="4812879" y="3047896"/>
              <a:ext cx="1950602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" name="直线连接符 24"/>
            <p:cNvCxnSpPr/>
            <p:nvPr/>
          </p:nvCxnSpPr>
          <p:spPr>
            <a:xfrm flipH="1">
              <a:off x="3964145" y="3047896"/>
              <a:ext cx="848734" cy="68935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none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椭圆 25"/>
            <p:cNvSpPr/>
            <p:nvPr/>
          </p:nvSpPr>
          <p:spPr>
            <a:xfrm rot="2399515">
              <a:off x="4925698" y="1741982"/>
              <a:ext cx="444493" cy="1995659"/>
            </a:xfrm>
            <a:prstGeom prst="ellipse">
              <a:avLst/>
            </a:prstGeom>
            <a:noFill/>
            <a:ln>
              <a:solidFill>
                <a:srgbClr val="21A2FE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 rot="19960207">
              <a:off x="4437283" y="2060310"/>
              <a:ext cx="474114" cy="1333184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19708960">
              <a:off x="5337362" y="3101669"/>
              <a:ext cx="651992" cy="458865"/>
            </a:xfrm>
            <a:prstGeom prst="ellipse">
              <a:avLst/>
            </a:prstGeom>
            <a:noFill/>
            <a:ln>
              <a:solidFill>
                <a:srgbClr val="FF6FC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19708960">
              <a:off x="5053885" y="2980887"/>
              <a:ext cx="740167" cy="273765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0" name="Shape 24"/>
          <p:cNvSpPr txBox="1">
            <a:spLocks/>
          </p:cNvSpPr>
          <p:nvPr/>
        </p:nvSpPr>
        <p:spPr>
          <a:xfrm>
            <a:off x="2850754" y="98278"/>
            <a:ext cx="9117293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Smoothed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Analysis Framework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31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GMMs: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420520" y="5134446"/>
            <a:ext cx="2507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CD6167"/>
                </a:solidFill>
              </a:rPr>
              <a:t> [</a:t>
            </a:r>
            <a:r>
              <a:rPr lang="en-US" altLang="zh-CN" sz="2400" dirty="0" err="1">
                <a:solidFill>
                  <a:srgbClr val="CD6167"/>
                </a:solidFill>
              </a:rPr>
              <a:t>Spielman&amp;Teng</a:t>
            </a:r>
            <a:r>
              <a:rPr lang="en-US" altLang="zh-CN" sz="2400" dirty="0">
                <a:solidFill>
                  <a:srgbClr val="CD6167"/>
                </a:solidFill>
              </a:rPr>
              <a:t>]</a:t>
            </a:r>
          </a:p>
        </p:txBody>
      </p:sp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00" y="2380328"/>
            <a:ext cx="214051" cy="338914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847" y="3609948"/>
            <a:ext cx="228600" cy="381000"/>
          </a:xfrm>
          <a:prstGeom prst="rect">
            <a:avLst/>
          </a:prstGeom>
        </p:spPr>
      </p:pic>
      <p:pic>
        <p:nvPicPr>
          <p:cNvPr id="34" name="图片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24" y="4375132"/>
            <a:ext cx="228600" cy="381000"/>
          </a:xfrm>
          <a:prstGeom prst="rect">
            <a:avLst/>
          </a:prstGeom>
        </p:spPr>
      </p:pic>
      <p:pic>
        <p:nvPicPr>
          <p:cNvPr id="35" name="图片 3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113" y="4386745"/>
            <a:ext cx="228600" cy="3810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564008" y="7644941"/>
            <a:ext cx="1215685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777C"/>
                </a:solidFill>
              </a:rPr>
              <a:t>Our</a:t>
            </a:r>
            <a:r>
              <a:rPr lang="zh-CN" altLang="en-US" b="1" dirty="0" smtClean="0">
                <a:solidFill>
                  <a:srgbClr val="FF777C"/>
                </a:solidFill>
              </a:rPr>
              <a:t> </a:t>
            </a:r>
            <a:r>
              <a:rPr lang="en-US" altLang="zh-CN" b="1" dirty="0" smtClean="0">
                <a:solidFill>
                  <a:srgbClr val="FF777C"/>
                </a:solidFill>
              </a:rPr>
              <a:t>Goal</a:t>
            </a:r>
            <a:r>
              <a:rPr lang="en-US" altLang="zh-CN" dirty="0" smtClean="0">
                <a:solidFill>
                  <a:srgbClr val="FF777C"/>
                </a:solidFill>
              </a:rPr>
              <a:t>:</a:t>
            </a:r>
            <a:r>
              <a:rPr lang="zh-CN" altLang="en-US" dirty="0" smtClean="0">
                <a:solidFill>
                  <a:srgbClr val="FF777C"/>
                </a:solidFill>
              </a:rPr>
              <a:t>   </a:t>
            </a:r>
            <a:r>
              <a:rPr lang="zh-CN" altLang="en-US" sz="2800" dirty="0" smtClean="0">
                <a:solidFill>
                  <a:srgbClr val="FF777C"/>
                </a:solidFill>
              </a:rPr>
              <a:t> </a:t>
            </a:r>
            <a:r>
              <a:rPr lang="en-US" altLang="zh-CN" sz="2800" dirty="0" smtClean="0">
                <a:solidFill>
                  <a:srgbClr val="FF777C"/>
                </a:solidFill>
              </a:rPr>
              <a:t/>
            </a:r>
            <a:br>
              <a:rPr lang="en-US" altLang="zh-CN" sz="2800" dirty="0" smtClean="0">
                <a:solidFill>
                  <a:srgbClr val="FF777C"/>
                </a:solidFill>
              </a:rPr>
            </a:br>
            <a:r>
              <a:rPr lang="zh-CN" altLang="en-US" sz="2800" dirty="0" smtClean="0">
                <a:solidFill>
                  <a:srgbClr val="FF777C"/>
                </a:solidFill>
              </a:rPr>
              <a:t>                 </a:t>
            </a:r>
            <a:r>
              <a:rPr lang="en-US" altLang="zh-CN" sz="2800" dirty="0" smtClean="0">
                <a:solidFill>
                  <a:srgbClr val="000000"/>
                </a:solidFill>
              </a:rPr>
              <a:t>Given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samples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from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smoothed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GMM,</a:t>
            </a:r>
            <a:r>
              <a:rPr lang="zh-CN" altLang="en-US" sz="2800" dirty="0" smtClean="0">
                <a:solidFill>
                  <a:srgbClr val="015BAD"/>
                </a:solidFill>
              </a:rPr>
              <a:t>  </a:t>
            </a:r>
            <a:r>
              <a:rPr lang="en-US" altLang="zh-CN" sz="2800" dirty="0" smtClean="0">
                <a:solidFill>
                  <a:srgbClr val="000000"/>
                </a:solidFill>
              </a:rPr>
              <a:t>learn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the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smoothed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parameters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/>
            </a:r>
            <a:br>
              <a:rPr lang="en-US" altLang="zh-CN" sz="2800" dirty="0" smtClean="0">
                <a:solidFill>
                  <a:srgbClr val="000000"/>
                </a:solidFill>
              </a:rPr>
            </a:br>
            <a:r>
              <a:rPr lang="zh-CN" altLang="en-US" sz="2800" dirty="0" smtClean="0">
                <a:solidFill>
                  <a:srgbClr val="000000"/>
                </a:solidFill>
              </a:rPr>
              <a:t>                 </a:t>
            </a:r>
            <a:r>
              <a:rPr lang="en-US" altLang="zh-CN" sz="2800" dirty="0" smtClean="0">
                <a:solidFill>
                  <a:srgbClr val="000000"/>
                </a:solidFill>
              </a:rPr>
              <a:t>with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negligible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failure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probability</a:t>
            </a:r>
            <a:r>
              <a:rPr lang="zh-CN" altLang="en-US" sz="2800" dirty="0" smtClean="0">
                <a:solidFill>
                  <a:srgbClr val="000000"/>
                </a:solidFill>
              </a:rPr>
              <a:t>                    </a:t>
            </a:r>
            <a:r>
              <a:rPr lang="en-US" altLang="zh-CN" sz="2800" dirty="0" smtClean="0">
                <a:solidFill>
                  <a:srgbClr val="000000"/>
                </a:solidFill>
              </a:rPr>
              <a:t>over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nature’s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perturbation</a:t>
            </a:r>
            <a:endParaRPr lang="zh-CN" altLang="en-US" sz="2800" dirty="0">
              <a:solidFill>
                <a:srgbClr val="015BAD"/>
              </a:solidFill>
            </a:endParaRPr>
          </a:p>
        </p:txBody>
      </p: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09" y="8715141"/>
            <a:ext cx="1231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10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Learning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7" name="Shape 25"/>
          <p:cNvSpPr txBox="1">
            <a:spLocks/>
          </p:cNvSpPr>
          <p:nvPr/>
        </p:nvSpPr>
        <p:spPr>
          <a:xfrm>
            <a:off x="426935" y="4628112"/>
            <a:ext cx="12193340" cy="3895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Goal: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>
                <a:solidFill>
                  <a:srgbClr val="CD6167"/>
                </a:solidFill>
              </a:rPr>
              <a:t>I</a:t>
            </a:r>
            <a:r>
              <a:rPr lang="en-US" altLang="zh-CN" sz="3200" dirty="0" smtClean="0">
                <a:solidFill>
                  <a:srgbClr val="CD6167"/>
                </a:solidFill>
              </a:rPr>
              <a:t>nfer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about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object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interest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θ</a:t>
            </a:r>
            <a:r>
              <a:rPr lang="en-US" altLang="zh-CN" sz="3200" dirty="0" smtClean="0">
                <a:solidFill>
                  <a:schemeClr val="tx1"/>
                </a:solidFill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</a:rPr>
            </a:b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(Estimation,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approximation,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property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testing</a:t>
            </a:r>
            <a:r>
              <a:rPr lang="zh-CN" altLang="en-US" sz="3200" dirty="0" smtClean="0">
                <a:solidFill>
                  <a:schemeClr val="tx1"/>
                </a:solidFill>
              </a:rPr>
              <a:t>, </a:t>
            </a:r>
            <a:r>
              <a:rPr lang="en-US" altLang="zh-CN" sz="3200" dirty="0" smtClean="0">
                <a:solidFill>
                  <a:schemeClr val="tx1"/>
                </a:solidFill>
              </a:rPr>
              <a:t>optimization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 </a:t>
            </a:r>
            <a:r>
              <a:rPr lang="en-US" altLang="zh-CN" sz="3200" dirty="0" smtClean="0">
                <a:solidFill>
                  <a:schemeClr val="tx1"/>
                </a:solidFill>
              </a:rPr>
              <a:t>f(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θ</a:t>
            </a:r>
            <a:r>
              <a:rPr lang="en-US" altLang="zh-CN" sz="3200" dirty="0" smtClean="0">
                <a:solidFill>
                  <a:schemeClr val="tx1"/>
                </a:solidFill>
              </a:rPr>
              <a:t>)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)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Challenge:</a:t>
            </a:r>
            <a:r>
              <a:rPr lang="zh-CN" altLang="en-US" sz="3200" dirty="0" smtClean="0">
                <a:solidFill>
                  <a:schemeClr val="tx1"/>
                </a:solidFill>
              </a:rPr>
              <a:t>  </a:t>
            </a:r>
            <a:r>
              <a:rPr lang="en-US" altLang="zh-CN" sz="3200" dirty="0" smtClean="0">
                <a:solidFill>
                  <a:schemeClr val="tx1"/>
                </a:solidFill>
              </a:rPr>
              <a:t>Design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fast</a:t>
            </a:r>
            <a:r>
              <a:rPr lang="zh-CN" altLang="en-US" sz="3200" dirty="0" smtClean="0">
                <a:solidFill>
                  <a:srgbClr val="FF777C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algorithm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uses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as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few</a:t>
            </a:r>
            <a:r>
              <a:rPr lang="zh-CN" altLang="en-US" sz="3200" dirty="0" smtClean="0">
                <a:solidFill>
                  <a:srgbClr val="FF777C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possible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data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X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achieve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targeted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accuracy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θ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01" y="2788920"/>
            <a:ext cx="283226" cy="448441"/>
          </a:xfrm>
          <a:prstGeom prst="rect">
            <a:avLst/>
          </a:prstGeom>
        </p:spPr>
      </p:pic>
      <p:cxnSp>
        <p:nvCxnSpPr>
          <p:cNvPr id="21" name="Straight Arrow Connector 17"/>
          <p:cNvCxnSpPr/>
          <p:nvPr/>
        </p:nvCxnSpPr>
        <p:spPr>
          <a:xfrm>
            <a:off x="3669288" y="3018791"/>
            <a:ext cx="50457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981" y="2766572"/>
            <a:ext cx="1138767" cy="569384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441791" y="2217634"/>
            <a:ext cx="34343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Random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process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209440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365479" y="492079"/>
            <a:ext cx="12099664" cy="252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CD6167"/>
                </a:solidFill>
              </a:rPr>
              <a:t>Method of moments</a:t>
            </a:r>
            <a:r>
              <a:rPr lang="zh-CN" altLang="zh-CN" sz="3000" dirty="0" smtClean="0">
                <a:solidFill>
                  <a:srgbClr val="CD6167"/>
                </a:solidFill>
              </a:rPr>
              <a:t>:</a:t>
            </a:r>
            <a:r>
              <a:rPr lang="zh-CN" altLang="en-US" sz="3000" dirty="0" smtClean="0">
                <a:solidFill>
                  <a:srgbClr val="CD6167"/>
                </a:solidFill>
              </a:rPr>
              <a:t>  </a:t>
            </a:r>
            <a:r>
              <a:rPr lang="zh-CN" altLang="zh-CN" sz="2800" dirty="0" smtClean="0">
                <a:solidFill>
                  <a:schemeClr val="tx1"/>
                </a:solidFill>
              </a:rPr>
              <a:t>(</a:t>
            </a:r>
            <a:r>
              <a:rPr lang="en-US" altLang="zh-CN" sz="2800" dirty="0" smtClean="0">
                <a:solidFill>
                  <a:schemeClr val="tx1"/>
                </a:solidFill>
              </a:rPr>
              <a:t>match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4-th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and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6-th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moments</a:t>
            </a:r>
            <a:r>
              <a:rPr lang="zh-CN" altLang="en-US" sz="2800" dirty="0" smtClean="0">
                <a:solidFill>
                  <a:schemeClr val="tx1"/>
                </a:solidFill>
              </a:rPr>
              <a:t>                   </a:t>
            </a:r>
            <a:r>
              <a:rPr lang="en-US" altLang="zh-CN" sz="2800" dirty="0" smtClean="0">
                <a:solidFill>
                  <a:schemeClr val="tx1"/>
                </a:solidFill>
              </a:rPr>
              <a:t>)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>
                <a:solidFill>
                  <a:srgbClr val="CD6167"/>
                </a:solidFill>
              </a:rPr>
              <a:t/>
            </a:r>
            <a:br>
              <a:rPr lang="en-US" altLang="zh-CN" sz="3000" dirty="0">
                <a:solidFill>
                  <a:srgbClr val="CD6167"/>
                </a:solidFill>
              </a:rPr>
            </a:br>
            <a:r>
              <a:rPr lang="en-US" altLang="zh-CN" sz="2800" dirty="0" smtClean="0">
                <a:solidFill>
                  <a:srgbClr val="CD6167"/>
                </a:solidFill>
              </a:rPr>
              <a:t>Decomposing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moments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tensor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(tensor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not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low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rank,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but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structured)</a:t>
            </a:r>
            <a:endParaRPr lang="en-US" altLang="zh-CN" sz="3200" dirty="0">
              <a:solidFill>
                <a:schemeClr val="accent1"/>
              </a:solidFill>
            </a:endParaRPr>
          </a:p>
        </p:txBody>
      </p:sp>
      <p:sp>
        <p:nvSpPr>
          <p:cNvPr id="27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Ideas</a:t>
            </a:r>
            <a:endParaRPr lang="en-US" sz="4000" dirty="0">
              <a:solidFill>
                <a:srgbClr val="CD6167"/>
              </a:solidFill>
            </a:endParaRPr>
          </a:p>
        </p:txBody>
      </p:sp>
      <p:grpSp>
        <p:nvGrpSpPr>
          <p:cNvPr id="31" name="组 30"/>
          <p:cNvGrpSpPr/>
          <p:nvPr/>
        </p:nvGrpSpPr>
        <p:grpSpPr>
          <a:xfrm>
            <a:off x="369852" y="6139000"/>
            <a:ext cx="12634948" cy="3638486"/>
            <a:chOff x="708540" y="4466649"/>
            <a:chExt cx="12634948" cy="3638486"/>
          </a:xfrm>
        </p:grpSpPr>
        <p:sp>
          <p:nvSpPr>
            <p:cNvPr id="33" name="Shape 25"/>
            <p:cNvSpPr txBox="1">
              <a:spLocks/>
            </p:cNvSpPr>
            <p:nvPr/>
          </p:nvSpPr>
          <p:spPr>
            <a:xfrm>
              <a:off x="708540" y="4466649"/>
              <a:ext cx="12634948" cy="36384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rgbClr val="CD6167"/>
                  </a:solidFill>
                </a:rPr>
                <a:t>Why</a:t>
              </a:r>
              <a:r>
                <a:rPr lang="zh-CN" altLang="en-US" sz="3000" dirty="0" smtClean="0">
                  <a:solidFill>
                    <a:srgbClr val="CD6167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CD6167"/>
                  </a:solidFill>
                </a:rPr>
                <a:t>“high dimension”</a:t>
              </a:r>
              <a:r>
                <a:rPr lang="zh-CN" altLang="en-US" sz="3000" dirty="0" smtClean="0">
                  <a:solidFill>
                    <a:srgbClr val="CD6167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CD6167"/>
                  </a:solidFill>
                </a:rPr>
                <a:t>&amp;</a:t>
              </a:r>
              <a:r>
                <a:rPr lang="zh-CN" altLang="en-US" sz="3000" dirty="0" smtClean="0">
                  <a:solidFill>
                    <a:srgbClr val="CD6167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CD6167"/>
                  </a:solidFill>
                </a:rPr>
                <a:t>“smoothed</a:t>
              </a:r>
              <a:r>
                <a:rPr lang="zh-CN" altLang="en-US" sz="3000" dirty="0" smtClean="0">
                  <a:solidFill>
                    <a:srgbClr val="CD6167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CD6167"/>
                  </a:solidFill>
                </a:rPr>
                <a:t>analysis”</a:t>
              </a:r>
              <a:r>
                <a:rPr lang="zh-CN" altLang="en-US" sz="3000" dirty="0" smtClean="0">
                  <a:solidFill>
                    <a:srgbClr val="CD6167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CD6167"/>
                  </a:solidFill>
                </a:rPr>
                <a:t>help us to learn?</a:t>
              </a:r>
              <a:endParaRPr lang="en-US" altLang="zh-CN" sz="2800" dirty="0" smtClean="0">
                <a:solidFill>
                  <a:srgbClr val="FF777C"/>
                </a:solidFill>
              </a:endParaRPr>
            </a:p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n-US" altLang="zh-CN" sz="2600" dirty="0" smtClean="0">
                  <a:solidFill>
                    <a:srgbClr val="53585F"/>
                  </a:solidFill>
                </a:rPr>
                <a:t>Enough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number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of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moment matching constraints for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err="1" smtClean="0">
                  <a:solidFill>
                    <a:srgbClr val="53585F"/>
                  </a:solidFill>
                </a:rPr>
                <a:t>identifiability</a:t>
              </a:r>
              <a:endParaRPr lang="en-US" altLang="zh-CN" sz="2600" dirty="0" smtClean="0">
                <a:solidFill>
                  <a:srgbClr val="53585F"/>
                </a:solidFill>
              </a:endParaRPr>
            </a:p>
            <a:p>
              <a:pPr marL="508000" lvl="1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CN" sz="2600" dirty="0">
                  <a:solidFill>
                    <a:srgbClr val="53585F"/>
                  </a:solidFill>
                </a:rPr>
                <a:t>	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		#parameters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                        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#6-th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moments</a:t>
              </a:r>
            </a:p>
            <a:p>
              <a:pPr lvl="1">
                <a:defRPr sz="1800">
                  <a:solidFill>
                    <a:srgbClr val="000000"/>
                  </a:solidFill>
                </a:defRPr>
              </a:pPr>
              <a:r>
                <a:rPr lang="en-US" sz="2600" dirty="0" smtClean="0">
                  <a:solidFill>
                    <a:srgbClr val="53585F"/>
                  </a:solidFill>
                </a:rPr>
                <a:t>Enough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randomness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in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nature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perturbation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for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well-condition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with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high</a:t>
              </a:r>
              <a:r>
                <a:rPr lang="zh-CN" altLang="en-US" sz="2600" dirty="0" smtClean="0">
                  <a:solidFill>
                    <a:srgbClr val="53585F"/>
                  </a:solidFill>
                </a:rPr>
                <a:t> </a:t>
              </a:r>
              <a:r>
                <a:rPr lang="en-US" altLang="zh-CN" sz="2600" dirty="0" smtClean="0">
                  <a:solidFill>
                    <a:srgbClr val="53585F"/>
                  </a:solidFill>
                </a:rPr>
                <a:t>probability</a:t>
              </a:r>
            </a:p>
            <a:p>
              <a:pPr marL="508000" lvl="1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CN" sz="2600" dirty="0" smtClean="0">
                  <a:solidFill>
                    <a:srgbClr val="53585F"/>
                  </a:solidFill>
                </a:rPr>
                <a:t>	</a:t>
              </a:r>
              <a:r>
                <a:rPr lang="en-US" altLang="zh-CN" sz="2800" dirty="0" smtClean="0">
                  <a:solidFill>
                    <a:srgbClr val="53585F"/>
                  </a:solidFill>
                </a:rPr>
                <a:t>		</a:t>
              </a:r>
              <a:endParaRPr lang="en-US" altLang="zh-CN" sz="2800" dirty="0">
                <a:solidFill>
                  <a:srgbClr val="53585F"/>
                </a:solidFill>
              </a:endParaRPr>
            </a:p>
          </p:txBody>
        </p:sp>
        <p:pic>
          <p:nvPicPr>
            <p:cNvPr id="34" name="图片 33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007" y="6154697"/>
              <a:ext cx="1054100" cy="393700"/>
            </a:xfrm>
            <a:prstGeom prst="rect">
              <a:avLst/>
            </a:prstGeom>
          </p:spPr>
        </p:pic>
        <p:pic>
          <p:nvPicPr>
            <p:cNvPr id="35" name="图片 3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2670" y="6135160"/>
              <a:ext cx="863600" cy="393700"/>
            </a:xfrm>
            <a:prstGeom prst="rect">
              <a:avLst/>
            </a:prstGeom>
          </p:spPr>
        </p:pic>
        <p:pic>
          <p:nvPicPr>
            <p:cNvPr id="36" name="图片 3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509" y="7133648"/>
              <a:ext cx="10619412" cy="344864"/>
            </a:xfrm>
            <a:prstGeom prst="rect">
              <a:avLst/>
            </a:prstGeom>
          </p:spPr>
        </p:pic>
      </p:grp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4" y="2985190"/>
            <a:ext cx="4622800" cy="482600"/>
          </a:xfrm>
          <a:prstGeom prst="rect">
            <a:avLst/>
          </a:prstGeom>
        </p:spPr>
      </p:pic>
      <p:sp>
        <p:nvSpPr>
          <p:cNvPr id="16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GMMs: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44" y="4600208"/>
            <a:ext cx="2286000" cy="4572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18" y="5140650"/>
            <a:ext cx="2286000" cy="457200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1572462" y="3069866"/>
            <a:ext cx="5282802" cy="2638775"/>
            <a:chOff x="2767901" y="3199230"/>
            <a:chExt cx="7550847" cy="3808015"/>
          </a:xfrm>
        </p:grpSpPr>
        <p:pic>
          <p:nvPicPr>
            <p:cNvPr id="20" name="图片 1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7901" y="3221579"/>
              <a:ext cx="283226" cy="448441"/>
            </a:xfrm>
            <a:prstGeom prst="rect">
              <a:avLst/>
            </a:prstGeom>
          </p:spPr>
        </p:pic>
        <p:cxnSp>
          <p:nvCxnSpPr>
            <p:cNvPr id="21" name="Straight Arrow Connector 17"/>
            <p:cNvCxnSpPr/>
            <p:nvPr/>
          </p:nvCxnSpPr>
          <p:spPr>
            <a:xfrm>
              <a:off x="4233793" y="3451448"/>
              <a:ext cx="3951540" cy="0"/>
            </a:xfrm>
            <a:prstGeom prst="straightConnector1">
              <a:avLst/>
            </a:prstGeom>
            <a:ln w="5715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图片 2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9982" y="3199230"/>
              <a:ext cx="1138766" cy="569384"/>
            </a:xfrm>
            <a:prstGeom prst="rect">
              <a:avLst/>
            </a:prstGeom>
          </p:spPr>
        </p:pic>
        <p:pic>
          <p:nvPicPr>
            <p:cNvPr id="23" name="图片 22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983" y="6548248"/>
              <a:ext cx="3929005" cy="458997"/>
            </a:xfrm>
            <a:prstGeom prst="rect">
              <a:avLst/>
            </a:prstGeom>
          </p:spPr>
        </p:pic>
        <p:pic>
          <p:nvPicPr>
            <p:cNvPr id="24" name="图片 23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647" y="4918440"/>
              <a:ext cx="4013678" cy="631783"/>
            </a:xfrm>
            <a:prstGeom prst="rect">
              <a:avLst/>
            </a:prstGeom>
          </p:spPr>
        </p:pic>
        <p:cxnSp>
          <p:nvCxnSpPr>
            <p:cNvPr id="25" name="Straight Arrow Connector 17"/>
            <p:cNvCxnSpPr/>
            <p:nvPr/>
          </p:nvCxnSpPr>
          <p:spPr>
            <a:xfrm>
              <a:off x="9728804" y="3969384"/>
              <a:ext cx="0" cy="701953"/>
            </a:xfrm>
            <a:prstGeom prst="straightConnector1">
              <a:avLst/>
            </a:prstGeom>
            <a:ln w="5715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6" name="图片 25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415532" y="5877653"/>
              <a:ext cx="540850" cy="334813"/>
            </a:xfrm>
            <a:prstGeom prst="rect">
              <a:avLst/>
            </a:prstGeom>
          </p:spPr>
        </p:pic>
        <p:cxnSp>
          <p:nvCxnSpPr>
            <p:cNvPr id="28" name="Straight Arrow Connector 17"/>
            <p:cNvCxnSpPr/>
            <p:nvPr/>
          </p:nvCxnSpPr>
          <p:spPr>
            <a:xfrm flipV="1">
              <a:off x="2872220" y="3969385"/>
              <a:ext cx="0" cy="2791808"/>
            </a:xfrm>
            <a:prstGeom prst="straightConnector1">
              <a:avLst/>
            </a:prstGeom>
            <a:ln w="5715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7"/>
            <p:cNvCxnSpPr/>
            <p:nvPr/>
          </p:nvCxnSpPr>
          <p:spPr>
            <a:xfrm flipV="1">
              <a:off x="2858110" y="6761192"/>
              <a:ext cx="2857017" cy="1"/>
            </a:xfrm>
            <a:prstGeom prst="straightConnector1">
              <a:avLst/>
            </a:prstGeom>
            <a:ln w="57150" cmpd="sng">
              <a:headEnd type="non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图片 37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1967" y="4892870"/>
              <a:ext cx="372993" cy="642379"/>
            </a:xfrm>
            <a:prstGeom prst="rect">
              <a:avLst/>
            </a:prstGeom>
          </p:spPr>
        </p:pic>
        <p:cxnSp>
          <p:nvCxnSpPr>
            <p:cNvPr id="39" name="Straight Arrow Connector 17"/>
            <p:cNvCxnSpPr/>
            <p:nvPr/>
          </p:nvCxnSpPr>
          <p:spPr>
            <a:xfrm flipH="1">
              <a:off x="4441792" y="5305440"/>
              <a:ext cx="1273335" cy="0"/>
            </a:xfrm>
            <a:prstGeom prst="straightConnector1">
              <a:avLst/>
            </a:prstGeom>
            <a:ln w="5715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1132471" y="2680917"/>
            <a:ext cx="6165754" cy="3458083"/>
          </a:xfrm>
          <a:prstGeom prst="rect">
            <a:avLst/>
          </a:prstGeom>
          <a:noFill/>
          <a:ln w="38100" cap="flat" cmpd="sng">
            <a:solidFill>
              <a:schemeClr val="tx1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73360" y="3579002"/>
            <a:ext cx="365997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/>
            </a:pPr>
            <a:r>
              <a:rPr lang="en-US" altLang="zh-CN" sz="2200" dirty="0"/>
              <a:t>(n-</a:t>
            </a:r>
            <a:r>
              <a:rPr lang="en-US" altLang="zh-CN" sz="2200" dirty="0" smtClean="0"/>
              <a:t>dimensional</a:t>
            </a:r>
            <a:r>
              <a:rPr lang="zh-CN" altLang="en-US" sz="2200" dirty="0" smtClean="0"/>
              <a:t>      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k-mixture)</a:t>
            </a:r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94" y="1383034"/>
            <a:ext cx="1168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13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99" y="1973142"/>
            <a:ext cx="4330700" cy="482600"/>
          </a:xfrm>
          <a:prstGeom prst="rect">
            <a:avLst/>
          </a:prstGeom>
        </p:spPr>
      </p:pic>
      <p:sp>
        <p:nvSpPr>
          <p:cNvPr id="19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Ideas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3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1.1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GMMs: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26" name="Shape 24"/>
          <p:cNvSpPr>
            <a:spLocks noGrp="1"/>
          </p:cNvSpPr>
          <p:nvPr>
            <p:ph type="title"/>
          </p:nvPr>
        </p:nvSpPr>
        <p:spPr>
          <a:xfrm>
            <a:off x="1025732" y="1203493"/>
            <a:ext cx="7771116" cy="54773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015BAD"/>
                </a:solidFill>
              </a:rPr>
              <a:t>Example: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Learn mixture of 0-mean Gaussians</a:t>
            </a:r>
            <a:endParaRPr sz="3000" dirty="0">
              <a:solidFill>
                <a:srgbClr val="015BAD"/>
              </a:solidFill>
            </a:endParaRPr>
          </a:p>
        </p:txBody>
      </p:sp>
      <p:pic>
        <p:nvPicPr>
          <p:cNvPr id="27" name="图片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29" y="3019981"/>
            <a:ext cx="3010548" cy="530267"/>
          </a:xfrm>
          <a:prstGeom prst="rect">
            <a:avLst/>
          </a:prstGeom>
        </p:spPr>
      </p:pic>
      <p:pic>
        <p:nvPicPr>
          <p:cNvPr id="28" name="图片 2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93" y="5649026"/>
            <a:ext cx="3100354" cy="546085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70935" y="4220816"/>
            <a:ext cx="3095719" cy="95410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CD6167"/>
                </a:solidFill>
              </a:rPr>
              <a:t>Structured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tensor</a:t>
            </a:r>
          </a:p>
          <a:p>
            <a:pPr algn="ctr"/>
            <a:r>
              <a:rPr lang="en-US" altLang="zh-CN" sz="2800" dirty="0">
                <a:solidFill>
                  <a:srgbClr val="CD6167"/>
                </a:solidFill>
              </a:rPr>
              <a:t>e</a:t>
            </a:r>
            <a:r>
              <a:rPr lang="en-US" altLang="zh-CN" sz="2800" dirty="0" smtClean="0">
                <a:solidFill>
                  <a:srgbClr val="CD6167"/>
                </a:solidFill>
              </a:rPr>
              <a:t>stimate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from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data</a:t>
            </a:r>
            <a:endParaRPr lang="zh-CN" altLang="en-US" sz="2800" dirty="0">
              <a:solidFill>
                <a:srgbClr val="CD6167"/>
              </a:solidFill>
            </a:endParaRPr>
          </a:p>
        </p:txBody>
      </p:sp>
      <p:cxnSp>
        <p:nvCxnSpPr>
          <p:cNvPr id="30" name="直线箭头连接符 29"/>
          <p:cNvCxnSpPr>
            <a:stCxn id="29" idx="0"/>
          </p:cNvCxnSpPr>
          <p:nvPr/>
        </p:nvCxnSpPr>
        <p:spPr>
          <a:xfrm flipV="1">
            <a:off x="2218795" y="3688962"/>
            <a:ext cx="2582403" cy="531854"/>
          </a:xfrm>
          <a:prstGeom prst="straightConnector1">
            <a:avLst/>
          </a:prstGeom>
          <a:noFill/>
          <a:ln w="38100" cap="flat" cmpd="sng">
            <a:solidFill>
              <a:srgbClr val="FF777C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线箭头连接符 30"/>
          <p:cNvCxnSpPr>
            <a:stCxn id="29" idx="2"/>
          </p:cNvCxnSpPr>
          <p:nvPr/>
        </p:nvCxnSpPr>
        <p:spPr>
          <a:xfrm>
            <a:off x="2218795" y="5174923"/>
            <a:ext cx="2582403" cy="408101"/>
          </a:xfrm>
          <a:prstGeom prst="straightConnector1">
            <a:avLst/>
          </a:prstGeom>
          <a:noFill/>
          <a:ln w="38100" cap="flat" cmpd="sng">
            <a:solidFill>
              <a:srgbClr val="FF777C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矩形 31"/>
          <p:cNvSpPr/>
          <p:nvPr/>
        </p:nvSpPr>
        <p:spPr>
          <a:xfrm>
            <a:off x="8997621" y="4220816"/>
            <a:ext cx="262743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015BAD"/>
                </a:solidFill>
              </a:rPr>
              <a:t>Desired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endParaRPr lang="en-US" altLang="zh-CN" sz="2800" dirty="0" smtClean="0">
              <a:solidFill>
                <a:srgbClr val="015BAD"/>
              </a:solidFill>
            </a:endParaRPr>
          </a:p>
          <a:p>
            <a:pPr algn="ctr"/>
            <a:r>
              <a:rPr lang="en-US" altLang="zh-CN" sz="2800" dirty="0" smtClean="0">
                <a:solidFill>
                  <a:srgbClr val="015BAD"/>
                </a:solidFill>
              </a:rPr>
              <a:t>low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rank</a:t>
            </a:r>
            <a:r>
              <a:rPr lang="zh-CN" altLang="en-US" sz="2800" dirty="0" smtClean="0">
                <a:solidFill>
                  <a:srgbClr val="015BAD"/>
                </a:solidFill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</a:rPr>
              <a:t>tensor!</a:t>
            </a:r>
            <a:endParaRPr lang="zh-CN" altLang="en-US" sz="2800" dirty="0">
              <a:solidFill>
                <a:srgbClr val="015BAD"/>
              </a:solidFill>
            </a:endParaRPr>
          </a:p>
        </p:txBody>
      </p:sp>
      <p:cxnSp>
        <p:nvCxnSpPr>
          <p:cNvPr id="33" name="直线箭头连接符 32"/>
          <p:cNvCxnSpPr>
            <a:stCxn id="32" idx="0"/>
          </p:cNvCxnSpPr>
          <p:nvPr/>
        </p:nvCxnSpPr>
        <p:spPr>
          <a:xfrm flipH="1" flipV="1">
            <a:off x="7209758" y="3688962"/>
            <a:ext cx="3101581" cy="53185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线箭头连接符 33"/>
          <p:cNvCxnSpPr>
            <a:stCxn id="32" idx="2"/>
          </p:cNvCxnSpPr>
          <p:nvPr/>
        </p:nvCxnSpPr>
        <p:spPr>
          <a:xfrm flipH="1">
            <a:off x="7209758" y="5174923"/>
            <a:ext cx="3101581" cy="40810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矩形 34"/>
          <p:cNvSpPr/>
          <p:nvPr/>
        </p:nvSpPr>
        <p:spPr>
          <a:xfrm>
            <a:off x="4147360" y="4406857"/>
            <a:ext cx="42935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Structured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l</a:t>
            </a:r>
            <a:r>
              <a:rPr lang="en-US" altLang="zh-CN" sz="2800" dirty="0" smtClean="0">
                <a:solidFill>
                  <a:schemeClr val="tx1"/>
                </a:solidFill>
              </a:rPr>
              <a:t>inear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</a:t>
            </a:r>
            <a:r>
              <a:rPr lang="en-US" altLang="zh-CN" sz="2800" dirty="0" smtClean="0">
                <a:solidFill>
                  <a:schemeClr val="tx1"/>
                </a:solidFill>
              </a:rPr>
              <a:t>rojection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36" name="直线箭头连接符 35"/>
          <p:cNvCxnSpPr>
            <a:stCxn id="35" idx="0"/>
          </p:cNvCxnSpPr>
          <p:nvPr/>
        </p:nvCxnSpPr>
        <p:spPr>
          <a:xfrm flipV="1">
            <a:off x="6294126" y="3550249"/>
            <a:ext cx="0" cy="85660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线箭头连接符 36"/>
          <p:cNvCxnSpPr>
            <a:stCxn id="35" idx="2"/>
          </p:cNvCxnSpPr>
          <p:nvPr/>
        </p:nvCxnSpPr>
        <p:spPr>
          <a:xfrm>
            <a:off x="6294126" y="4930077"/>
            <a:ext cx="0" cy="718949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Shape 25"/>
          <p:cNvSpPr>
            <a:spLocks noGrp="1"/>
          </p:cNvSpPr>
          <p:nvPr>
            <p:ph type="body" idx="1"/>
          </p:nvPr>
        </p:nvSpPr>
        <p:spPr>
          <a:xfrm>
            <a:off x="1260187" y="8072449"/>
            <a:ext cx="12099664" cy="117379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53585F"/>
                </a:solidFill>
              </a:rPr>
              <a:t>Recover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low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rank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tensors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from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their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>linear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projections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Exploit the structure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the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linear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projections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particular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to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GMM</a:t>
            </a:r>
          </a:p>
        </p:txBody>
      </p:sp>
      <p:sp>
        <p:nvSpPr>
          <p:cNvPr id="8" name="矩形 7"/>
          <p:cNvSpPr/>
          <p:nvPr/>
        </p:nvSpPr>
        <p:spPr>
          <a:xfrm>
            <a:off x="8636827" y="5625362"/>
            <a:ext cx="4262133" cy="231858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 w="12700" cap="flat">
            <a:solidFill>
              <a:srgbClr val="7F7F7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20" y="5691364"/>
            <a:ext cx="3911600" cy="21336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467483" y="1231828"/>
            <a:ext cx="372996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dirty="0" smtClean="0">
                <a:solidFill>
                  <a:schemeClr val="tx1"/>
                </a:solidFill>
              </a:rPr>
              <a:t>(clean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moment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structure)</a:t>
            </a:r>
            <a:endParaRPr lang="zh-CN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58325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9"/>
          <p:cNvSpPr txBox="1">
            <a:spLocks/>
          </p:cNvSpPr>
          <p:nvPr/>
        </p:nvSpPr>
        <p:spPr>
          <a:xfrm>
            <a:off x="0" y="2917092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5000" b="1">
                <a:solidFill>
                  <a:srgbClr val="4A4F56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0" smtClean="0">
                <a:solidFill>
                  <a:schemeClr val="tx1"/>
                </a:solidFill>
              </a:rPr>
              <a:t> 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3145" y="3480035"/>
            <a:ext cx="2593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1.2 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763" y="4738806"/>
            <a:ext cx="115589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we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learn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non-worst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-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cases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with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provable guarantees?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2229" y="5662884"/>
            <a:ext cx="1206196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Polynomial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Spectral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Algorithms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Learning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Myriad Pro" panose="020B0503030403020204" pitchFamily="34" charset="0"/>
              </a:rPr>
              <a:t>Hidden</a:t>
            </a:r>
            <a:r>
              <a:rPr lang="zh-CN" altLang="en-US" sz="3200" b="1" dirty="0" smtClean="0">
                <a:solidFill>
                  <a:schemeClr val="accent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Myriad Pro" panose="020B0503030403020204" pitchFamily="34" charset="0"/>
              </a:rPr>
              <a:t>Markov</a:t>
            </a:r>
            <a:r>
              <a:rPr lang="zh-CN" altLang="en-US" sz="3200" b="1" dirty="0" smtClean="0">
                <a:solidFill>
                  <a:schemeClr val="accent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chemeClr val="accent1"/>
                </a:solidFill>
                <a:latin typeface="Myriad Pro" panose="020B0503030403020204" pitchFamily="34" charset="0"/>
              </a:rPr>
              <a:t>Models</a:t>
            </a:r>
            <a:endParaRPr lang="en-US" altLang="zh-CN" sz="3200" b="1" dirty="0">
              <a:solidFill>
                <a:schemeClr val="accent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99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695420" y="2086674"/>
            <a:ext cx="6940490" cy="1913210"/>
            <a:chOff x="1356720" y="2143114"/>
            <a:chExt cx="6940490" cy="1913210"/>
          </a:xfrm>
        </p:grpSpPr>
        <p:sp>
          <p:nvSpPr>
            <p:cNvPr id="51" name="Oval 12"/>
            <p:cNvSpPr/>
            <p:nvPr/>
          </p:nvSpPr>
          <p:spPr>
            <a:xfrm>
              <a:off x="4454302" y="2143114"/>
              <a:ext cx="780593" cy="767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3"/>
            <p:cNvSpPr/>
            <p:nvPr/>
          </p:nvSpPr>
          <p:spPr>
            <a:xfrm>
              <a:off x="4424951" y="3173607"/>
              <a:ext cx="882717" cy="88271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13"/>
            <p:cNvSpPr/>
            <p:nvPr/>
          </p:nvSpPr>
          <p:spPr>
            <a:xfrm>
              <a:off x="5441992" y="3044738"/>
              <a:ext cx="2855218" cy="93701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13"/>
            <p:cNvSpPr/>
            <p:nvPr/>
          </p:nvSpPr>
          <p:spPr>
            <a:xfrm>
              <a:off x="1356720" y="3087956"/>
              <a:ext cx="2887784" cy="9361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17"/>
            <p:cNvCxnSpPr>
              <a:stCxn id="51" idx="4"/>
            </p:cNvCxnSpPr>
            <p:nvPr/>
          </p:nvCxnSpPr>
          <p:spPr>
            <a:xfrm>
              <a:off x="4844599" y="2910414"/>
              <a:ext cx="0" cy="379832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17"/>
            <p:cNvCxnSpPr>
              <a:stCxn id="51" idx="4"/>
              <a:endCxn id="54" idx="7"/>
            </p:cNvCxnSpPr>
            <p:nvPr/>
          </p:nvCxnSpPr>
          <p:spPr>
            <a:xfrm flipH="1">
              <a:off x="3821598" y="2910414"/>
              <a:ext cx="1023001" cy="314635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17"/>
            <p:cNvCxnSpPr>
              <a:stCxn id="51" idx="4"/>
              <a:endCxn id="53" idx="1"/>
            </p:cNvCxnSpPr>
            <p:nvPr/>
          </p:nvCxnSpPr>
          <p:spPr>
            <a:xfrm>
              <a:off x="4844599" y="2910414"/>
              <a:ext cx="1015530" cy="271547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131522"/>
            <a:ext cx="12099664" cy="8405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4A4F56"/>
                </a:solidFill>
              </a:rPr>
              <a:t>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33018" y="5543777"/>
            <a:ext cx="2752894" cy="1269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altLang="zh-CN" sz="2600" dirty="0" smtClean="0">
                <a:latin typeface="Helvetica"/>
                <a:ea typeface="Helvetica"/>
                <a:cs typeface="Helvetica"/>
              </a:rPr>
              <a:t>Transition</a:t>
            </a:r>
            <a:r>
              <a:rPr lang="zh-CN" altLang="en-US" sz="2600" dirty="0" smtClean="0"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err="1" smtClean="0">
                <a:latin typeface="Helvetica"/>
                <a:ea typeface="Helvetica"/>
                <a:cs typeface="Helvetica"/>
              </a:rPr>
              <a:t>prob</a:t>
            </a:r>
            <a:r>
              <a:rPr kumimoji="0" lang="en-US" altLang="zh-CN" sz="2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"/>
                <a:ea typeface="Helvetica"/>
                <a:cs typeface="Helvetica"/>
                <a:sym typeface="Titillium"/>
              </a:rPr>
              <a:t>:</a:t>
            </a:r>
          </a:p>
          <a:p>
            <a:pPr marL="0" marR="0" indent="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600" dirty="0" smtClean="0">
                <a:latin typeface="Helvetica"/>
                <a:ea typeface="Helvetica"/>
                <a:cs typeface="Helvetica"/>
              </a:rPr>
              <a:t>Observation</a:t>
            </a:r>
            <a:r>
              <a:rPr lang="zh-CN" altLang="en-US" sz="2600" dirty="0" smtClean="0"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err="1" smtClean="0">
                <a:latin typeface="Helvetica"/>
                <a:ea typeface="Helvetica"/>
                <a:cs typeface="Helvetica"/>
              </a:rPr>
              <a:t>prob</a:t>
            </a:r>
            <a:r>
              <a:rPr lang="en-US" altLang="zh-CN" sz="2600" dirty="0" smtClean="0">
                <a:latin typeface="Helvetica"/>
                <a:ea typeface="Helvetica"/>
                <a:cs typeface="Helvetica"/>
              </a:rPr>
              <a:t>:</a:t>
            </a:r>
          </a:p>
        </p:txBody>
      </p:sp>
      <p:sp>
        <p:nvSpPr>
          <p:cNvPr id="28" name="Shape 24"/>
          <p:cNvSpPr txBox="1">
            <a:spLocks/>
          </p:cNvSpPr>
          <p:nvPr/>
        </p:nvSpPr>
        <p:spPr>
          <a:xfrm>
            <a:off x="398710" y="98278"/>
            <a:ext cx="1156933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Setup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9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1.2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HMMs: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42" name="Shape 25"/>
          <p:cNvSpPr txBox="1">
            <a:spLocks/>
          </p:cNvSpPr>
          <p:nvPr/>
        </p:nvSpPr>
        <p:spPr>
          <a:xfrm>
            <a:off x="0" y="7373937"/>
            <a:ext cx="13004800" cy="15223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dirty="0" smtClean="0">
                <a:solidFill>
                  <a:srgbClr val="015BAD"/>
                </a:solidFill>
              </a:rPr>
              <a:t>       </a:t>
            </a:r>
            <a:r>
              <a:rPr lang="en-US" altLang="zh-CN" sz="3200" dirty="0" smtClean="0">
                <a:solidFill>
                  <a:srgbClr val="015BAD"/>
                </a:solidFill>
              </a:rPr>
              <a:t>	</a:t>
            </a:r>
            <a:r>
              <a:rPr lang="zh-CN" altLang="en-US" sz="3200" dirty="0" smtClean="0">
                <a:solidFill>
                  <a:srgbClr val="015BAD"/>
                </a:solidFill>
              </a:rPr>
              <a:t>       </a:t>
            </a:r>
            <a:r>
              <a:rPr lang="en-US" altLang="zh-CN" sz="3200" dirty="0" smtClean="0">
                <a:solidFill>
                  <a:srgbClr val="015BAD"/>
                </a:solidFill>
              </a:rPr>
              <a:t>Given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sequences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of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observation,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how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to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recover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Q,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O</a:t>
            </a:r>
            <a:r>
              <a:rPr lang="zh-CN" altLang="en-US" sz="3200" dirty="0" smtClean="0">
                <a:solidFill>
                  <a:srgbClr val="015BAD"/>
                </a:solidFill>
              </a:rPr>
              <a:t> ？</a:t>
            </a:r>
            <a:endParaRPr lang="en-US" altLang="zh-CN" sz="3200" dirty="0" smtClean="0">
              <a:solidFill>
                <a:srgbClr val="015BAD"/>
              </a:solidFill>
            </a:endParaRPr>
          </a:p>
          <a:p>
            <a:pPr marL="12700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dirty="0" smtClean="0">
                <a:solidFill>
                  <a:srgbClr val="015BAD"/>
                </a:solidFill>
              </a:rPr>
              <a:t>         </a:t>
            </a:r>
            <a:r>
              <a:rPr lang="en-US" altLang="zh-CN" sz="3200" dirty="0" smtClean="0">
                <a:solidFill>
                  <a:srgbClr val="015BAD"/>
                </a:solidFill>
              </a:rPr>
              <a:t>			How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large the window size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N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needs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to</a:t>
            </a:r>
            <a:r>
              <a:rPr lang="zh-CN" altLang="en-US" sz="3200" dirty="0" smtClean="0">
                <a:solidFill>
                  <a:srgbClr val="015BAD"/>
                </a:solidFill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</a:rPr>
              <a:t>be?</a:t>
            </a:r>
            <a:endParaRPr lang="en-US" altLang="zh-CN" sz="3200" dirty="0">
              <a:solidFill>
                <a:srgbClr val="015BAD"/>
              </a:solidFill>
            </a:endParaRPr>
          </a:p>
        </p:txBody>
      </p:sp>
      <p:sp>
        <p:nvSpPr>
          <p:cNvPr id="46" name="Rectangle 5"/>
          <p:cNvSpPr/>
          <p:nvPr/>
        </p:nvSpPr>
        <p:spPr>
          <a:xfrm>
            <a:off x="8561017" y="2214239"/>
            <a:ext cx="2200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Hidden state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47" name="Rectangle 12"/>
          <p:cNvSpPr/>
          <p:nvPr/>
        </p:nvSpPr>
        <p:spPr>
          <a:xfrm>
            <a:off x="8591497" y="3152815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Observation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219316" y="4156615"/>
            <a:ext cx="37679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chemeClr val="accent1"/>
                </a:solidFill>
              </a:rPr>
              <a:t>N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=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2n+1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window </a:t>
            </a:r>
            <a:r>
              <a:rPr lang="en-US" altLang="zh-CN" sz="3000" dirty="0">
                <a:solidFill>
                  <a:schemeClr val="accent1"/>
                </a:solidFill>
              </a:rPr>
              <a:t>size</a:t>
            </a:r>
            <a:r>
              <a:rPr lang="zh-CN" altLang="en-US" sz="30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9" name="图片 5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380" y="2290139"/>
            <a:ext cx="368300" cy="419100"/>
          </a:xfrm>
          <a:prstGeom prst="rect">
            <a:avLst/>
          </a:prstGeom>
        </p:spPr>
      </p:pic>
      <p:pic>
        <p:nvPicPr>
          <p:cNvPr id="60" name="图片 5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80" y="3233806"/>
            <a:ext cx="355600" cy="419100"/>
          </a:xfrm>
          <a:prstGeom prst="rect">
            <a:avLst/>
          </a:prstGeom>
        </p:spPr>
      </p:pic>
      <p:grpSp>
        <p:nvGrpSpPr>
          <p:cNvPr id="61" name="组 60"/>
          <p:cNvGrpSpPr/>
          <p:nvPr/>
        </p:nvGrpSpPr>
        <p:grpSpPr>
          <a:xfrm>
            <a:off x="2119567" y="2181876"/>
            <a:ext cx="6247929" cy="1569047"/>
            <a:chOff x="3202282" y="1929066"/>
            <a:chExt cx="5858463" cy="1427300"/>
          </a:xfrm>
        </p:grpSpPr>
        <p:cxnSp>
          <p:nvCxnSpPr>
            <p:cNvPr id="62" name="Straight Arrow Connector 22"/>
            <p:cNvCxnSpPr>
              <a:stCxn id="63" idx="6"/>
              <a:endCxn id="67" idx="2"/>
            </p:cNvCxnSpPr>
            <p:nvPr/>
          </p:nvCxnSpPr>
          <p:spPr>
            <a:xfrm>
              <a:off x="5437020" y="2195767"/>
              <a:ext cx="376512" cy="38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Oval 12"/>
            <p:cNvSpPr/>
            <p:nvPr/>
          </p:nvSpPr>
          <p:spPr>
            <a:xfrm>
              <a:off x="4903619" y="1929066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3"/>
            <p:cNvSpPr/>
            <p:nvPr/>
          </p:nvSpPr>
          <p:spPr>
            <a:xfrm>
              <a:off x="4912855" y="2806033"/>
              <a:ext cx="533401" cy="5334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16"/>
            <p:cNvSpPr/>
            <p:nvPr/>
          </p:nvSpPr>
          <p:spPr>
            <a:xfrm>
              <a:off x="5809894" y="279268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17"/>
            <p:cNvCxnSpPr>
              <a:stCxn id="63" idx="4"/>
              <a:endCxn id="64" idx="0"/>
            </p:cNvCxnSpPr>
            <p:nvPr/>
          </p:nvCxnSpPr>
          <p:spPr>
            <a:xfrm>
              <a:off x="5170320" y="2462467"/>
              <a:ext cx="9236" cy="3435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Oval 12"/>
            <p:cNvSpPr/>
            <p:nvPr/>
          </p:nvSpPr>
          <p:spPr>
            <a:xfrm>
              <a:off x="5813532" y="192945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12"/>
            <p:cNvSpPr/>
            <p:nvPr/>
          </p:nvSpPr>
          <p:spPr>
            <a:xfrm>
              <a:off x="6700145" y="1929897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16"/>
            <p:cNvSpPr/>
            <p:nvPr/>
          </p:nvSpPr>
          <p:spPr>
            <a:xfrm>
              <a:off x="6702693" y="2797604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22"/>
            <p:cNvCxnSpPr>
              <a:stCxn id="67" idx="6"/>
              <a:endCxn id="68" idx="2"/>
            </p:cNvCxnSpPr>
            <p:nvPr/>
          </p:nvCxnSpPr>
          <p:spPr>
            <a:xfrm>
              <a:off x="6346933" y="2196151"/>
              <a:ext cx="353212" cy="44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22"/>
            <p:cNvCxnSpPr>
              <a:stCxn id="68" idx="4"/>
              <a:endCxn id="69" idx="0"/>
            </p:cNvCxnSpPr>
            <p:nvPr/>
          </p:nvCxnSpPr>
          <p:spPr>
            <a:xfrm flipH="1">
              <a:off x="6966037" y="2463298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22"/>
            <p:cNvCxnSpPr/>
            <p:nvPr/>
          </p:nvCxnSpPr>
          <p:spPr>
            <a:xfrm flipH="1">
              <a:off x="6075036" y="2442132"/>
              <a:ext cx="809" cy="35547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12"/>
            <p:cNvSpPr/>
            <p:nvPr/>
          </p:nvSpPr>
          <p:spPr>
            <a:xfrm>
              <a:off x="3577220" y="193868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16"/>
            <p:cNvSpPr/>
            <p:nvPr/>
          </p:nvSpPr>
          <p:spPr>
            <a:xfrm>
              <a:off x="3585314" y="2829678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22"/>
            <p:cNvCxnSpPr>
              <a:stCxn id="73" idx="4"/>
              <a:endCxn id="74" idx="0"/>
            </p:cNvCxnSpPr>
            <p:nvPr/>
          </p:nvCxnSpPr>
          <p:spPr>
            <a:xfrm>
              <a:off x="3843921" y="2472081"/>
              <a:ext cx="4737" cy="35759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12"/>
            <p:cNvSpPr/>
            <p:nvPr/>
          </p:nvSpPr>
          <p:spPr>
            <a:xfrm>
              <a:off x="8009656" y="193413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16"/>
            <p:cNvSpPr/>
            <p:nvPr/>
          </p:nvSpPr>
          <p:spPr>
            <a:xfrm>
              <a:off x="8012204" y="280183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22"/>
            <p:cNvCxnSpPr>
              <a:endCxn id="76" idx="2"/>
            </p:cNvCxnSpPr>
            <p:nvPr/>
          </p:nvCxnSpPr>
          <p:spPr>
            <a:xfrm flipV="1">
              <a:off x="7782278" y="2200831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22"/>
            <p:cNvCxnSpPr>
              <a:stCxn id="76" idx="4"/>
              <a:endCxn id="77" idx="0"/>
            </p:cNvCxnSpPr>
            <p:nvPr/>
          </p:nvCxnSpPr>
          <p:spPr>
            <a:xfrm flipH="1">
              <a:off x="8275548" y="2467531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22"/>
            <p:cNvCxnSpPr>
              <a:stCxn id="68" idx="6"/>
            </p:cNvCxnSpPr>
            <p:nvPr/>
          </p:nvCxnSpPr>
          <p:spPr>
            <a:xfrm>
              <a:off x="7233546" y="2196598"/>
              <a:ext cx="194733" cy="84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/>
            <p:nvPr/>
          </p:nvCxnSpPr>
          <p:spPr>
            <a:xfrm flipV="1">
              <a:off x="7507112" y="2208389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/>
            <p:cNvCxnSpPr/>
            <p:nvPr/>
          </p:nvCxnSpPr>
          <p:spPr>
            <a:xfrm flipV="1">
              <a:off x="7532512" y="298732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22"/>
            <p:cNvCxnSpPr/>
            <p:nvPr/>
          </p:nvCxnSpPr>
          <p:spPr>
            <a:xfrm flipV="1">
              <a:off x="4700411" y="2209298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22"/>
            <p:cNvCxnSpPr>
              <a:stCxn id="73" idx="6"/>
            </p:cNvCxnSpPr>
            <p:nvPr/>
          </p:nvCxnSpPr>
          <p:spPr>
            <a:xfrm>
              <a:off x="4110621" y="2205381"/>
              <a:ext cx="249712" cy="3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/>
            <p:nvPr/>
          </p:nvCxnSpPr>
          <p:spPr>
            <a:xfrm flipV="1">
              <a:off x="4425245" y="22168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/>
            <p:cNvCxnSpPr/>
            <p:nvPr/>
          </p:nvCxnSpPr>
          <p:spPr>
            <a:xfrm flipV="1">
              <a:off x="4450645" y="29957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图片 86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55283"/>
              <a:ext cx="304800" cy="292100"/>
            </a:xfrm>
            <a:prstGeom prst="rect">
              <a:avLst/>
            </a:prstGeom>
          </p:spPr>
        </p:pic>
        <p:pic>
          <p:nvPicPr>
            <p:cNvPr id="88" name="图片 8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135" y="2958865"/>
              <a:ext cx="292100" cy="215900"/>
            </a:xfrm>
            <a:prstGeom prst="rect">
              <a:avLst/>
            </a:prstGeom>
          </p:spPr>
        </p:pic>
        <p:pic>
          <p:nvPicPr>
            <p:cNvPr id="89" name="图片 8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89" y="2055281"/>
              <a:ext cx="660400" cy="292100"/>
            </a:xfrm>
            <a:prstGeom prst="rect">
              <a:avLst/>
            </a:prstGeom>
          </p:spPr>
        </p:pic>
        <p:pic>
          <p:nvPicPr>
            <p:cNvPr id="90" name="图片 89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333" y="2968272"/>
              <a:ext cx="647700" cy="215900"/>
            </a:xfrm>
            <a:prstGeom prst="rect">
              <a:avLst/>
            </a:prstGeom>
          </p:spPr>
        </p:pic>
        <p:pic>
          <p:nvPicPr>
            <p:cNvPr id="91" name="图片 9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955572"/>
              <a:ext cx="647700" cy="241300"/>
            </a:xfrm>
            <a:prstGeom prst="rect">
              <a:avLst/>
            </a:prstGeom>
          </p:spPr>
        </p:pic>
        <p:pic>
          <p:nvPicPr>
            <p:cNvPr id="92" name="图片 9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061399"/>
              <a:ext cx="647700" cy="317500"/>
            </a:xfrm>
            <a:prstGeom prst="rect">
              <a:avLst/>
            </a:prstGeom>
          </p:spPr>
        </p:pic>
        <p:pic>
          <p:nvPicPr>
            <p:cNvPr id="93" name="图片 92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30" y="2061398"/>
              <a:ext cx="685800" cy="317500"/>
            </a:xfrm>
            <a:prstGeom prst="rect">
              <a:avLst/>
            </a:prstGeom>
          </p:spPr>
        </p:pic>
        <p:pic>
          <p:nvPicPr>
            <p:cNvPr id="94" name="图片 93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29" y="2964980"/>
              <a:ext cx="685800" cy="241300"/>
            </a:xfrm>
            <a:prstGeom prst="rect">
              <a:avLst/>
            </a:prstGeom>
          </p:spPr>
        </p:pic>
        <p:pic>
          <p:nvPicPr>
            <p:cNvPr id="95" name="图片 94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2" y="2987087"/>
              <a:ext cx="685800" cy="215900"/>
            </a:xfrm>
            <a:prstGeom prst="rect">
              <a:avLst/>
            </a:prstGeom>
          </p:spPr>
        </p:pic>
        <p:pic>
          <p:nvPicPr>
            <p:cNvPr id="96" name="图片 95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3" y="2064691"/>
              <a:ext cx="685800" cy="292100"/>
            </a:xfrm>
            <a:prstGeom prst="rect">
              <a:avLst/>
            </a:prstGeom>
          </p:spPr>
        </p:pic>
        <p:cxnSp>
          <p:nvCxnSpPr>
            <p:cNvPr id="97" name="直线连接符 96"/>
            <p:cNvCxnSpPr/>
            <p:nvPr/>
          </p:nvCxnSpPr>
          <p:spPr>
            <a:xfrm flipV="1">
              <a:off x="8788401" y="21914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/>
            <p:cNvCxnSpPr/>
            <p:nvPr/>
          </p:nvCxnSpPr>
          <p:spPr>
            <a:xfrm flipV="1">
              <a:off x="8813801" y="29703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/>
            <p:nvPr/>
          </p:nvCxnSpPr>
          <p:spPr>
            <a:xfrm flipV="1">
              <a:off x="3202282" y="221215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 flipV="1">
              <a:off x="3227682" y="2991087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图片 123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79" y="5748073"/>
            <a:ext cx="5930900" cy="457200"/>
          </a:xfrm>
          <a:prstGeom prst="rect">
            <a:avLst/>
          </a:prstGeom>
        </p:spPr>
      </p:pic>
      <p:pic>
        <p:nvPicPr>
          <p:cNvPr id="125" name="图片 12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79" y="6315054"/>
            <a:ext cx="5549900" cy="4572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16" y="5095216"/>
            <a:ext cx="1873774" cy="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472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52292" y="1397150"/>
            <a:ext cx="12099664" cy="391198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Cannot learn                                in poly time, unless RP=NP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HMM is not efficiently PAC learnable, under noisy parity assumption</a:t>
            </a:r>
            <a:endParaRPr lang="en-US" sz="3400" dirty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/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	</a:t>
            </a:r>
            <a:r>
              <a:rPr lang="en-US" sz="3000" dirty="0" smtClean="0">
                <a:solidFill>
                  <a:schemeClr val="tx1"/>
                </a:solidFill>
              </a:rPr>
              <a:t>Construct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an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instance</a:t>
            </a:r>
            <a:r>
              <a:rPr lang="zh-CN" altLang="en-US" sz="3000" dirty="0" smtClean="0">
                <a:solidFill>
                  <a:schemeClr val="tx1"/>
                </a:solidFill>
              </a:rPr>
              <a:t>, </a:t>
            </a:r>
            <a:r>
              <a:rPr lang="en-US" sz="3000" dirty="0" smtClean="0">
                <a:solidFill>
                  <a:schemeClr val="tx1"/>
                </a:solidFill>
              </a:rPr>
              <a:t>reduction to parity of noise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If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>
                <a:solidFill>
                  <a:schemeClr val="tx1"/>
                </a:solidFill>
              </a:rPr>
              <a:t>n</a:t>
            </a:r>
            <a:r>
              <a:rPr lang="en-US" sz="2600" dirty="0" smtClean="0">
                <a:solidFill>
                  <a:schemeClr val="tx1"/>
                </a:solidFill>
              </a:rPr>
              <a:t>umber of states = </a:t>
            </a:r>
            <a:r>
              <a:rPr lang="en-US" altLang="zh-CN" sz="2600" dirty="0" smtClean="0">
                <a:solidFill>
                  <a:schemeClr val="tx1"/>
                </a:solidFill>
              </a:rPr>
              <a:t>4k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-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1</a:t>
            </a:r>
            <a:r>
              <a:rPr lang="zh-CN" altLang="en-US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 smtClean="0">
                <a:solidFill>
                  <a:schemeClr val="tx1"/>
                </a:solidFill>
              </a:rPr>
              <a:t>then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smtClean="0">
                <a:solidFill>
                  <a:schemeClr val="tx1"/>
                </a:solidFill>
              </a:rPr>
              <a:t>required window size  N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smtClean="0">
                <a:solidFill>
                  <a:schemeClr val="tx1"/>
                </a:solidFill>
              </a:rPr>
              <a:t>= </a:t>
            </a:r>
            <a:r>
              <a:rPr lang="en-US" sz="2600" dirty="0">
                <a:solidFill>
                  <a:schemeClr val="tx1"/>
                </a:solidFill>
              </a:rPr>
              <a:t>k</a:t>
            </a:r>
            <a:endParaRPr lang="en-US" sz="26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Complexity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is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endParaRPr lang="en-US" sz="2600" dirty="0" smtClean="0">
              <a:solidFill>
                <a:schemeClr val="tx1"/>
              </a:solidFill>
            </a:endParaRPr>
          </a:p>
        </p:txBody>
      </p:sp>
      <p:sp>
        <p:nvSpPr>
          <p:cNvPr id="9" name="Shape 24"/>
          <p:cNvSpPr txBox="1">
            <a:spLocks/>
          </p:cNvSpPr>
          <p:nvPr/>
        </p:nvSpPr>
        <p:spPr>
          <a:xfrm>
            <a:off x="927714" y="98278"/>
            <a:ext cx="11040333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Hardness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Results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10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1.2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HMMs: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44092" y="3441532"/>
            <a:ext cx="3353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400" dirty="0">
                <a:solidFill>
                  <a:srgbClr val="CD6167"/>
                </a:solidFill>
              </a:rPr>
              <a:t>[</a:t>
            </a:r>
            <a:r>
              <a:rPr lang="en-US" altLang="zh-CN" sz="2400" dirty="0" err="1">
                <a:solidFill>
                  <a:srgbClr val="CD6167"/>
                </a:solidFill>
              </a:rPr>
              <a:t>Abe,Warmuth</a:t>
            </a:r>
            <a:r>
              <a:rPr lang="en-US" altLang="zh-CN" sz="2400" dirty="0">
                <a:solidFill>
                  <a:srgbClr val="CD6167"/>
                </a:solidFill>
              </a:rPr>
              <a:t>] [Kearns] </a:t>
            </a:r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55" y="4405656"/>
            <a:ext cx="1228137" cy="590144"/>
          </a:xfrm>
          <a:prstGeom prst="rect">
            <a:avLst/>
          </a:prstGeom>
        </p:spPr>
      </p:pic>
      <p:sp>
        <p:nvSpPr>
          <p:cNvPr id="41" name="Rectangle 5"/>
          <p:cNvSpPr/>
          <p:nvPr/>
        </p:nvSpPr>
        <p:spPr>
          <a:xfrm>
            <a:off x="8670576" y="6249725"/>
            <a:ext cx="2200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Hidden state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42" name="Rectangle 12"/>
          <p:cNvSpPr/>
          <p:nvPr/>
        </p:nvSpPr>
        <p:spPr>
          <a:xfrm>
            <a:off x="8701056" y="7188301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Observation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67575" y="8135661"/>
            <a:ext cx="37679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chemeClr val="accent1"/>
                </a:solidFill>
              </a:rPr>
              <a:t>N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=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2n+1</a:t>
            </a:r>
            <a:r>
              <a:rPr lang="zh-CN" altLang="en-US" sz="3000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dirty="0" smtClean="0">
                <a:solidFill>
                  <a:schemeClr val="accent1"/>
                </a:solidFill>
              </a:rPr>
              <a:t>window </a:t>
            </a:r>
            <a:r>
              <a:rPr lang="en-US" altLang="zh-CN" sz="3000" dirty="0">
                <a:solidFill>
                  <a:schemeClr val="accent1"/>
                </a:solidFill>
              </a:rPr>
              <a:t>size</a:t>
            </a:r>
            <a:r>
              <a:rPr lang="zh-CN" altLang="en-US" sz="3000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51" name="图片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39" y="6325625"/>
            <a:ext cx="368300" cy="419100"/>
          </a:xfrm>
          <a:prstGeom prst="rect">
            <a:avLst/>
          </a:prstGeom>
        </p:spPr>
      </p:pic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639" y="7269292"/>
            <a:ext cx="355600" cy="419100"/>
          </a:xfrm>
          <a:prstGeom prst="rect">
            <a:avLst/>
          </a:prstGeom>
        </p:spPr>
      </p:pic>
      <p:grpSp>
        <p:nvGrpSpPr>
          <p:cNvPr id="141" name="组 140"/>
          <p:cNvGrpSpPr/>
          <p:nvPr/>
        </p:nvGrpSpPr>
        <p:grpSpPr>
          <a:xfrm>
            <a:off x="1520439" y="6163975"/>
            <a:ext cx="6940490" cy="1913210"/>
            <a:chOff x="1356720" y="2143114"/>
            <a:chExt cx="6940490" cy="1913210"/>
          </a:xfrm>
        </p:grpSpPr>
        <p:sp>
          <p:nvSpPr>
            <p:cNvPr id="142" name="Oval 12"/>
            <p:cNvSpPr/>
            <p:nvPr/>
          </p:nvSpPr>
          <p:spPr>
            <a:xfrm>
              <a:off x="4454302" y="2143114"/>
              <a:ext cx="780593" cy="767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3"/>
            <p:cNvSpPr/>
            <p:nvPr/>
          </p:nvSpPr>
          <p:spPr>
            <a:xfrm>
              <a:off x="4424951" y="3173607"/>
              <a:ext cx="882717" cy="88271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13"/>
            <p:cNvSpPr/>
            <p:nvPr/>
          </p:nvSpPr>
          <p:spPr>
            <a:xfrm>
              <a:off x="5441992" y="3044738"/>
              <a:ext cx="2855218" cy="93701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3"/>
            <p:cNvSpPr/>
            <p:nvPr/>
          </p:nvSpPr>
          <p:spPr>
            <a:xfrm>
              <a:off x="1356720" y="3087956"/>
              <a:ext cx="2887784" cy="9361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6" name="Straight Arrow Connector 17"/>
            <p:cNvCxnSpPr>
              <a:stCxn id="142" idx="4"/>
            </p:cNvCxnSpPr>
            <p:nvPr/>
          </p:nvCxnSpPr>
          <p:spPr>
            <a:xfrm>
              <a:off x="4844599" y="2910414"/>
              <a:ext cx="0" cy="379832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7"/>
            <p:cNvCxnSpPr>
              <a:stCxn id="142" idx="4"/>
              <a:endCxn id="145" idx="7"/>
            </p:cNvCxnSpPr>
            <p:nvPr/>
          </p:nvCxnSpPr>
          <p:spPr>
            <a:xfrm flipH="1">
              <a:off x="3821598" y="2910414"/>
              <a:ext cx="1023001" cy="314635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7"/>
            <p:cNvCxnSpPr>
              <a:stCxn id="142" idx="4"/>
              <a:endCxn id="144" idx="1"/>
            </p:cNvCxnSpPr>
            <p:nvPr/>
          </p:nvCxnSpPr>
          <p:spPr>
            <a:xfrm>
              <a:off x="4844599" y="2910414"/>
              <a:ext cx="1015530" cy="271547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9" name="组 148"/>
          <p:cNvGrpSpPr/>
          <p:nvPr/>
        </p:nvGrpSpPr>
        <p:grpSpPr>
          <a:xfrm>
            <a:off x="1944586" y="6259177"/>
            <a:ext cx="6247929" cy="1569047"/>
            <a:chOff x="3202282" y="1929066"/>
            <a:chExt cx="5858463" cy="1427300"/>
          </a:xfrm>
        </p:grpSpPr>
        <p:cxnSp>
          <p:nvCxnSpPr>
            <p:cNvPr id="150" name="Straight Arrow Connector 22"/>
            <p:cNvCxnSpPr>
              <a:stCxn id="151" idx="6"/>
              <a:endCxn id="155" idx="2"/>
            </p:cNvCxnSpPr>
            <p:nvPr/>
          </p:nvCxnSpPr>
          <p:spPr>
            <a:xfrm>
              <a:off x="5437020" y="2195767"/>
              <a:ext cx="376512" cy="38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Oval 12"/>
            <p:cNvSpPr/>
            <p:nvPr/>
          </p:nvSpPr>
          <p:spPr>
            <a:xfrm>
              <a:off x="4903619" y="1929066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3"/>
            <p:cNvSpPr/>
            <p:nvPr/>
          </p:nvSpPr>
          <p:spPr>
            <a:xfrm>
              <a:off x="4912855" y="2806033"/>
              <a:ext cx="533401" cy="5334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6"/>
            <p:cNvSpPr/>
            <p:nvPr/>
          </p:nvSpPr>
          <p:spPr>
            <a:xfrm>
              <a:off x="5809894" y="279268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4" name="Straight Arrow Connector 17"/>
            <p:cNvCxnSpPr>
              <a:stCxn id="151" idx="4"/>
              <a:endCxn id="152" idx="0"/>
            </p:cNvCxnSpPr>
            <p:nvPr/>
          </p:nvCxnSpPr>
          <p:spPr>
            <a:xfrm>
              <a:off x="5170320" y="2462467"/>
              <a:ext cx="9236" cy="3435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Oval 12"/>
            <p:cNvSpPr/>
            <p:nvPr/>
          </p:nvSpPr>
          <p:spPr>
            <a:xfrm>
              <a:off x="5813532" y="192945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2"/>
            <p:cNvSpPr/>
            <p:nvPr/>
          </p:nvSpPr>
          <p:spPr>
            <a:xfrm>
              <a:off x="6700145" y="1929897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6"/>
            <p:cNvSpPr/>
            <p:nvPr/>
          </p:nvSpPr>
          <p:spPr>
            <a:xfrm>
              <a:off x="6702693" y="2797604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22"/>
            <p:cNvCxnSpPr>
              <a:stCxn id="155" idx="6"/>
              <a:endCxn id="156" idx="2"/>
            </p:cNvCxnSpPr>
            <p:nvPr/>
          </p:nvCxnSpPr>
          <p:spPr>
            <a:xfrm>
              <a:off x="6346933" y="2196151"/>
              <a:ext cx="353212" cy="44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22"/>
            <p:cNvCxnSpPr>
              <a:stCxn id="156" idx="4"/>
              <a:endCxn id="157" idx="0"/>
            </p:cNvCxnSpPr>
            <p:nvPr/>
          </p:nvCxnSpPr>
          <p:spPr>
            <a:xfrm flipH="1">
              <a:off x="6966037" y="2463298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22"/>
            <p:cNvCxnSpPr/>
            <p:nvPr/>
          </p:nvCxnSpPr>
          <p:spPr>
            <a:xfrm flipH="1">
              <a:off x="6075036" y="2442132"/>
              <a:ext cx="809" cy="35547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Oval 12"/>
            <p:cNvSpPr/>
            <p:nvPr/>
          </p:nvSpPr>
          <p:spPr>
            <a:xfrm>
              <a:off x="3577220" y="193868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"/>
            <p:cNvSpPr/>
            <p:nvPr/>
          </p:nvSpPr>
          <p:spPr>
            <a:xfrm>
              <a:off x="3585314" y="2829678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22"/>
            <p:cNvCxnSpPr>
              <a:stCxn id="161" idx="4"/>
              <a:endCxn id="162" idx="0"/>
            </p:cNvCxnSpPr>
            <p:nvPr/>
          </p:nvCxnSpPr>
          <p:spPr>
            <a:xfrm>
              <a:off x="3843921" y="2472081"/>
              <a:ext cx="4737" cy="35759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Oval 12"/>
            <p:cNvSpPr/>
            <p:nvPr/>
          </p:nvSpPr>
          <p:spPr>
            <a:xfrm>
              <a:off x="8009656" y="193413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"/>
            <p:cNvSpPr/>
            <p:nvPr/>
          </p:nvSpPr>
          <p:spPr>
            <a:xfrm>
              <a:off x="8012204" y="280183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Arrow Connector 22"/>
            <p:cNvCxnSpPr>
              <a:endCxn id="164" idx="2"/>
            </p:cNvCxnSpPr>
            <p:nvPr/>
          </p:nvCxnSpPr>
          <p:spPr>
            <a:xfrm flipV="1">
              <a:off x="7782278" y="2200831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22"/>
            <p:cNvCxnSpPr>
              <a:stCxn id="164" idx="4"/>
              <a:endCxn id="165" idx="0"/>
            </p:cNvCxnSpPr>
            <p:nvPr/>
          </p:nvCxnSpPr>
          <p:spPr>
            <a:xfrm flipH="1">
              <a:off x="8275548" y="2467531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22"/>
            <p:cNvCxnSpPr>
              <a:stCxn id="156" idx="6"/>
            </p:cNvCxnSpPr>
            <p:nvPr/>
          </p:nvCxnSpPr>
          <p:spPr>
            <a:xfrm>
              <a:off x="7233546" y="2196598"/>
              <a:ext cx="194733" cy="84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线连接符 168"/>
            <p:cNvCxnSpPr/>
            <p:nvPr/>
          </p:nvCxnSpPr>
          <p:spPr>
            <a:xfrm flipV="1">
              <a:off x="7507112" y="2208389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符 169"/>
            <p:cNvCxnSpPr/>
            <p:nvPr/>
          </p:nvCxnSpPr>
          <p:spPr>
            <a:xfrm flipV="1">
              <a:off x="7532512" y="298732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22"/>
            <p:cNvCxnSpPr/>
            <p:nvPr/>
          </p:nvCxnSpPr>
          <p:spPr>
            <a:xfrm flipV="1">
              <a:off x="4700411" y="2209298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22"/>
            <p:cNvCxnSpPr>
              <a:stCxn id="161" idx="6"/>
            </p:cNvCxnSpPr>
            <p:nvPr/>
          </p:nvCxnSpPr>
          <p:spPr>
            <a:xfrm>
              <a:off x="4110621" y="2205381"/>
              <a:ext cx="249712" cy="3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线连接符 172"/>
            <p:cNvCxnSpPr/>
            <p:nvPr/>
          </p:nvCxnSpPr>
          <p:spPr>
            <a:xfrm flipV="1">
              <a:off x="4425245" y="22168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符 173"/>
            <p:cNvCxnSpPr/>
            <p:nvPr/>
          </p:nvCxnSpPr>
          <p:spPr>
            <a:xfrm flipV="1">
              <a:off x="4450645" y="29957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5" name="图片 17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55283"/>
              <a:ext cx="304800" cy="292100"/>
            </a:xfrm>
            <a:prstGeom prst="rect">
              <a:avLst/>
            </a:prstGeom>
          </p:spPr>
        </p:pic>
        <p:pic>
          <p:nvPicPr>
            <p:cNvPr id="176" name="图片 17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135" y="2958865"/>
              <a:ext cx="292100" cy="215900"/>
            </a:xfrm>
            <a:prstGeom prst="rect">
              <a:avLst/>
            </a:prstGeom>
          </p:spPr>
        </p:pic>
        <p:pic>
          <p:nvPicPr>
            <p:cNvPr id="177" name="图片 17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89" y="2055281"/>
              <a:ext cx="660400" cy="292100"/>
            </a:xfrm>
            <a:prstGeom prst="rect">
              <a:avLst/>
            </a:prstGeom>
          </p:spPr>
        </p:pic>
        <p:pic>
          <p:nvPicPr>
            <p:cNvPr id="178" name="图片 17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333" y="2968272"/>
              <a:ext cx="647700" cy="215900"/>
            </a:xfrm>
            <a:prstGeom prst="rect">
              <a:avLst/>
            </a:prstGeom>
          </p:spPr>
        </p:pic>
        <p:pic>
          <p:nvPicPr>
            <p:cNvPr id="179" name="图片 17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955572"/>
              <a:ext cx="647700" cy="241300"/>
            </a:xfrm>
            <a:prstGeom prst="rect">
              <a:avLst/>
            </a:prstGeom>
          </p:spPr>
        </p:pic>
        <p:pic>
          <p:nvPicPr>
            <p:cNvPr id="180" name="图片 179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061399"/>
              <a:ext cx="647700" cy="317500"/>
            </a:xfrm>
            <a:prstGeom prst="rect">
              <a:avLst/>
            </a:prstGeom>
          </p:spPr>
        </p:pic>
        <p:pic>
          <p:nvPicPr>
            <p:cNvPr id="181" name="图片 180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30" y="2061398"/>
              <a:ext cx="685800" cy="317500"/>
            </a:xfrm>
            <a:prstGeom prst="rect">
              <a:avLst/>
            </a:prstGeom>
          </p:spPr>
        </p:pic>
        <p:pic>
          <p:nvPicPr>
            <p:cNvPr id="182" name="图片 181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29" y="2964980"/>
              <a:ext cx="685800" cy="241300"/>
            </a:xfrm>
            <a:prstGeom prst="rect">
              <a:avLst/>
            </a:prstGeom>
          </p:spPr>
        </p:pic>
        <p:pic>
          <p:nvPicPr>
            <p:cNvPr id="183" name="图片 182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2" y="2987087"/>
              <a:ext cx="685800" cy="215900"/>
            </a:xfrm>
            <a:prstGeom prst="rect">
              <a:avLst/>
            </a:prstGeom>
          </p:spPr>
        </p:pic>
        <p:pic>
          <p:nvPicPr>
            <p:cNvPr id="184" name="图片 183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3" y="2064691"/>
              <a:ext cx="685800" cy="292100"/>
            </a:xfrm>
            <a:prstGeom prst="rect">
              <a:avLst/>
            </a:prstGeom>
          </p:spPr>
        </p:pic>
        <p:cxnSp>
          <p:nvCxnSpPr>
            <p:cNvPr id="185" name="直线连接符 184"/>
            <p:cNvCxnSpPr/>
            <p:nvPr/>
          </p:nvCxnSpPr>
          <p:spPr>
            <a:xfrm flipV="1">
              <a:off x="8788401" y="21914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线连接符 185"/>
            <p:cNvCxnSpPr/>
            <p:nvPr/>
          </p:nvCxnSpPr>
          <p:spPr>
            <a:xfrm flipV="1">
              <a:off x="8813801" y="29703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线连接符 186"/>
            <p:cNvCxnSpPr/>
            <p:nvPr/>
          </p:nvCxnSpPr>
          <p:spPr>
            <a:xfrm flipV="1">
              <a:off x="3202282" y="221215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线连接符 187"/>
            <p:cNvCxnSpPr/>
            <p:nvPr/>
          </p:nvCxnSpPr>
          <p:spPr>
            <a:xfrm flipV="1">
              <a:off x="3227682" y="2991087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9" name="直线连接符 188"/>
          <p:cNvCxnSpPr/>
          <p:nvPr/>
        </p:nvCxnSpPr>
        <p:spPr>
          <a:xfrm>
            <a:off x="1463980" y="4953470"/>
            <a:ext cx="3353839" cy="0"/>
          </a:xfrm>
          <a:prstGeom prst="line">
            <a:avLst/>
          </a:prstGeom>
          <a:noFill/>
          <a:ln w="57150" cap="flat" cmpd="sng">
            <a:solidFill>
              <a:srgbClr val="0365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3" name="图片 62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65" y="1821672"/>
            <a:ext cx="1873774" cy="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539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08347" y="7279879"/>
            <a:ext cx="375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0" dirty="0" smtClean="0">
              <a:solidFill>
                <a:srgbClr val="21A2FE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9" name="Shape 24"/>
          <p:cNvSpPr txBox="1">
            <a:spLocks/>
          </p:cNvSpPr>
          <p:nvPr/>
        </p:nvSpPr>
        <p:spPr>
          <a:xfrm>
            <a:off x="637168" y="98278"/>
            <a:ext cx="1133088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Main Result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10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1.2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HMMs: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830" y="2513715"/>
            <a:ext cx="11957510" cy="6135013"/>
          </a:xfrm>
          <a:prstGeom prst="rect">
            <a:avLst/>
          </a:prstGeom>
          <a:noFill/>
          <a:ln>
            <a:solidFill>
              <a:srgbClr val="FF77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2" name="Shape 25"/>
          <p:cNvSpPr txBox="1">
            <a:spLocks/>
          </p:cNvSpPr>
          <p:nvPr/>
        </p:nvSpPr>
        <p:spPr>
          <a:xfrm>
            <a:off x="637167" y="2470346"/>
            <a:ext cx="10800342" cy="617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Excluding</a:t>
            </a:r>
            <a:r>
              <a:rPr lang="zh-CN" altLang="en-US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measure</a:t>
            </a:r>
            <a:r>
              <a:rPr lang="zh-CN" altLang="en-US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0</a:t>
            </a:r>
            <a:r>
              <a:rPr lang="zh-CN" altLang="en-US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set</a:t>
            </a:r>
            <a:r>
              <a:rPr lang="zh-CN" altLang="en-US" sz="2800" dirty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 the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parameter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space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for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all most all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instances,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 required window size is </a:t>
            </a:r>
            <a:endParaRPr lang="en-US" altLang="zh-CN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Spectral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err="1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alg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achieves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sample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complexity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and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runtime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both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352" y="5317387"/>
            <a:ext cx="2501900" cy="419100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05" y="6395167"/>
            <a:ext cx="1651000" cy="419100"/>
          </a:xfrm>
          <a:prstGeom prst="rect">
            <a:avLst/>
          </a:prstGeom>
        </p:spPr>
      </p:pic>
      <p:cxnSp>
        <p:nvCxnSpPr>
          <p:cNvPr id="14" name="直线连接符 13"/>
          <p:cNvCxnSpPr/>
          <p:nvPr/>
        </p:nvCxnSpPr>
        <p:spPr>
          <a:xfrm>
            <a:off x="5376352" y="5775557"/>
            <a:ext cx="2501900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线连接符 14"/>
          <p:cNvCxnSpPr/>
          <p:nvPr/>
        </p:nvCxnSpPr>
        <p:spPr>
          <a:xfrm>
            <a:off x="10337800" y="6814267"/>
            <a:ext cx="1861705" cy="9757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035" y="4333268"/>
            <a:ext cx="1873774" cy="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194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24"/>
          <p:cNvSpPr txBox="1">
            <a:spLocks/>
          </p:cNvSpPr>
          <p:nvPr/>
        </p:nvSpPr>
        <p:spPr>
          <a:xfrm>
            <a:off x="1014872" y="98278"/>
            <a:ext cx="10953175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idea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31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1.2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HMMs: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989" y="5248430"/>
            <a:ext cx="4122101" cy="377767"/>
          </a:xfrm>
          <a:prstGeom prst="rect">
            <a:avLst/>
          </a:prstGeom>
        </p:spPr>
      </p:pic>
      <p:pic>
        <p:nvPicPr>
          <p:cNvPr id="41" name="图片 32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26" y="3594431"/>
            <a:ext cx="3795505" cy="44340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94" y="7142530"/>
            <a:ext cx="6206034" cy="2119419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89" y="3334326"/>
            <a:ext cx="5003800" cy="1689100"/>
          </a:xfrm>
          <a:prstGeom prst="rect">
            <a:avLst/>
          </a:prstGeom>
        </p:spPr>
      </p:pic>
      <p:grpSp>
        <p:nvGrpSpPr>
          <p:cNvPr id="51" name="组 50"/>
          <p:cNvGrpSpPr/>
          <p:nvPr/>
        </p:nvGrpSpPr>
        <p:grpSpPr>
          <a:xfrm>
            <a:off x="633848" y="2250979"/>
            <a:ext cx="11246916" cy="602382"/>
            <a:chOff x="633848" y="3408159"/>
            <a:chExt cx="11246916" cy="602382"/>
          </a:xfrm>
        </p:grpSpPr>
        <p:sp>
          <p:nvSpPr>
            <p:cNvPr id="45" name="矩形 44"/>
            <p:cNvSpPr/>
            <p:nvPr/>
          </p:nvSpPr>
          <p:spPr>
            <a:xfrm>
              <a:off x="633848" y="3456543"/>
              <a:ext cx="11246916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rgbClr val="015BAD"/>
                  </a:solidFill>
                </a:rPr>
                <a:t>1.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Estimate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     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,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“pretend”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        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is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</a:t>
              </a:r>
              <a:r>
                <a:rPr lang="zh-CN" altLang="zh-CN" sz="3000" dirty="0" smtClean="0">
                  <a:solidFill>
                    <a:srgbClr val="015BAD"/>
                  </a:solidFill>
                </a:rPr>
                <a:t> 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   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,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try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low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rank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tensor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err="1" smtClean="0">
                  <a:solidFill>
                    <a:srgbClr val="015BAD"/>
                  </a:solidFill>
                </a:rPr>
                <a:t>decomp</a:t>
              </a:r>
              <a:endParaRPr lang="zh-CN" altLang="en-US" sz="3000" dirty="0">
                <a:solidFill>
                  <a:srgbClr val="015BAD"/>
                </a:solidFill>
              </a:endParaRPr>
            </a:p>
          </p:txBody>
        </p:sp>
        <p:pic>
          <p:nvPicPr>
            <p:cNvPr id="46" name="图片 4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031" y="3408159"/>
              <a:ext cx="533886" cy="502481"/>
            </a:xfrm>
            <a:prstGeom prst="rect">
              <a:avLst/>
            </a:prstGeom>
          </p:spPr>
        </p:pic>
        <p:pic>
          <p:nvPicPr>
            <p:cNvPr id="47" name="图片 4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871" y="3576017"/>
              <a:ext cx="497959" cy="353390"/>
            </a:xfrm>
            <a:prstGeom prst="rect">
              <a:avLst/>
            </a:prstGeom>
          </p:spPr>
        </p:pic>
      </p:grpSp>
      <p:grpSp>
        <p:nvGrpSpPr>
          <p:cNvPr id="50" name="组 49"/>
          <p:cNvGrpSpPr/>
          <p:nvPr/>
        </p:nvGrpSpPr>
        <p:grpSpPr>
          <a:xfrm>
            <a:off x="655016" y="6514190"/>
            <a:ext cx="6766848" cy="553998"/>
            <a:chOff x="891572" y="7610771"/>
            <a:chExt cx="6766848" cy="553998"/>
          </a:xfrm>
        </p:grpSpPr>
        <p:sp>
          <p:nvSpPr>
            <p:cNvPr id="48" name="矩形 47"/>
            <p:cNvSpPr/>
            <p:nvPr/>
          </p:nvSpPr>
          <p:spPr>
            <a:xfrm>
              <a:off x="891572" y="7610771"/>
              <a:ext cx="6766848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rgbClr val="015BAD"/>
                  </a:solidFill>
                </a:rPr>
                <a:t>2.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Extract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          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from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tensor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factors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A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B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endParaRPr lang="zh-CN" altLang="en-US" sz="3000" dirty="0">
                <a:solidFill>
                  <a:srgbClr val="015BAD"/>
                </a:solidFill>
              </a:endParaRPr>
            </a:p>
          </p:txBody>
        </p:sp>
        <p:pic>
          <p:nvPicPr>
            <p:cNvPr id="49" name="图片 4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4236" y="7743592"/>
              <a:ext cx="736600" cy="355600"/>
            </a:xfrm>
            <a:prstGeom prst="rect">
              <a:avLst/>
            </a:prstGeom>
          </p:spPr>
        </p:pic>
      </p:grp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46" y="2228261"/>
            <a:ext cx="546034" cy="513914"/>
          </a:xfrm>
          <a:prstGeom prst="rect">
            <a:avLst/>
          </a:prstGeom>
        </p:spPr>
      </p:pic>
      <p:sp>
        <p:nvSpPr>
          <p:cNvPr id="23" name="圆角矩形标注 22"/>
          <p:cNvSpPr/>
          <p:nvPr/>
        </p:nvSpPr>
        <p:spPr>
          <a:xfrm>
            <a:off x="613858" y="4576243"/>
            <a:ext cx="5376552" cy="1066959"/>
          </a:xfrm>
          <a:prstGeom prst="wedgeRoundRectCallout">
            <a:avLst>
              <a:gd name="adj1" fmla="val -17175"/>
              <a:gd name="adj2" fmla="val -90101"/>
              <a:gd name="adj3" fmla="val 16667"/>
            </a:avLst>
          </a:prstGeom>
          <a:noFill/>
          <a:ln w="28575" cap="flat" cmpd="sng">
            <a:solidFill>
              <a:srgbClr val="CD6167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decomposition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condition: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/>
            </a:r>
            <a:b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</a:b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A,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B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=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k,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C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 ≥ </a:t>
            </a:r>
            <a:r>
              <a:rPr lang="en-US" altLang="zh-CN" sz="2800" dirty="0" smtClean="0">
                <a:solidFill>
                  <a:srgbClr val="CD6167"/>
                </a:solidFill>
                <a:latin typeface="Helvetica"/>
                <a:ea typeface="Helvetica"/>
                <a:cs typeface="Helvetica"/>
              </a:rPr>
              <a:t>1</a:t>
            </a:r>
            <a:endParaRPr lang="en-US" altLang="zh-CN" sz="2800" dirty="0">
              <a:solidFill>
                <a:srgbClr val="CD6167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94" y="1296501"/>
            <a:ext cx="97663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17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24"/>
          <p:cNvSpPr txBox="1">
            <a:spLocks/>
          </p:cNvSpPr>
          <p:nvPr/>
        </p:nvSpPr>
        <p:spPr>
          <a:xfrm>
            <a:off x="404320" y="98278"/>
            <a:ext cx="11563728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Key lemma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31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1.2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Learn HMMs: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24" name="图片 32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848" y="1635597"/>
            <a:ext cx="3305978" cy="386212"/>
          </a:xfrm>
          <a:prstGeom prst="rect">
            <a:avLst/>
          </a:prstGeom>
        </p:spPr>
      </p:pic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689" y="6558155"/>
            <a:ext cx="736600" cy="355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86415" y="4816681"/>
            <a:ext cx="40068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accent1"/>
                </a:solidFill>
              </a:rPr>
              <a:t>N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=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2n+1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window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size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  <p:sp>
        <p:nvSpPr>
          <p:cNvPr id="37" name="Shape 25"/>
          <p:cNvSpPr txBox="1">
            <a:spLocks/>
          </p:cNvSpPr>
          <p:nvPr/>
        </p:nvSpPr>
        <p:spPr>
          <a:xfrm>
            <a:off x="383151" y="6470103"/>
            <a:ext cx="12211522" cy="2230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If                     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,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excluding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measure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0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set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parameter</a:t>
            </a:r>
            <a:r>
              <a:rPr lang="zh-CN" altLang="en-US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space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/>
            </a:r>
            <a:b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</a:b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we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and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B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k,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and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&gt;1.</a:t>
            </a:r>
            <a:b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</a:br>
            <a:endParaRPr lang="en-US" altLang="zh-CN" sz="28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Worst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cases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all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measure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0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set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！</a:t>
            </a:r>
            <a:endParaRPr lang="en-US" altLang="zh-CN" sz="28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49" y="6560295"/>
            <a:ext cx="2501900" cy="419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2310" y="5723764"/>
            <a:ext cx="29290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CD6167"/>
                </a:solidFill>
                <a:latin typeface="Myriad Pro"/>
                <a:ea typeface="Helvetica"/>
                <a:cs typeface="Myriad Pro"/>
              </a:rPr>
              <a:t>Generic</a:t>
            </a:r>
            <a:r>
              <a:rPr lang="zh-CN" altLang="en-US" sz="3200" dirty="0">
                <a:solidFill>
                  <a:srgbClr val="CD6167"/>
                </a:solidFill>
                <a:latin typeface="Myriad Pro"/>
                <a:ea typeface="Helvetica"/>
                <a:cs typeface="Myriad Pro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/>
                <a:ea typeface="Helvetica"/>
                <a:cs typeface="Myriad Pro"/>
              </a:rPr>
              <a:t>analysis</a:t>
            </a:r>
          </a:p>
        </p:txBody>
      </p:sp>
      <p:cxnSp>
        <p:nvCxnSpPr>
          <p:cNvPr id="11" name="直线连接符 10"/>
          <p:cNvCxnSpPr/>
          <p:nvPr/>
        </p:nvCxnSpPr>
        <p:spPr>
          <a:xfrm>
            <a:off x="1303511" y="7018465"/>
            <a:ext cx="2739486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0" name="组 19"/>
          <p:cNvGrpSpPr/>
          <p:nvPr/>
        </p:nvGrpSpPr>
        <p:grpSpPr>
          <a:xfrm>
            <a:off x="2942143" y="2570294"/>
            <a:ext cx="6940490" cy="1913210"/>
            <a:chOff x="1356720" y="2143114"/>
            <a:chExt cx="6940490" cy="1913210"/>
          </a:xfrm>
        </p:grpSpPr>
        <p:sp>
          <p:nvSpPr>
            <p:cNvPr id="21" name="Oval 12"/>
            <p:cNvSpPr/>
            <p:nvPr/>
          </p:nvSpPr>
          <p:spPr>
            <a:xfrm>
              <a:off x="4454302" y="2143114"/>
              <a:ext cx="780593" cy="767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3"/>
            <p:cNvSpPr/>
            <p:nvPr/>
          </p:nvSpPr>
          <p:spPr>
            <a:xfrm>
              <a:off x="4424951" y="3173607"/>
              <a:ext cx="882717" cy="88271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13"/>
            <p:cNvSpPr/>
            <p:nvPr/>
          </p:nvSpPr>
          <p:spPr>
            <a:xfrm>
              <a:off x="5441992" y="3044738"/>
              <a:ext cx="2855218" cy="93701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13"/>
            <p:cNvSpPr/>
            <p:nvPr/>
          </p:nvSpPr>
          <p:spPr>
            <a:xfrm>
              <a:off x="1356720" y="3087956"/>
              <a:ext cx="2887784" cy="93612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17"/>
            <p:cNvCxnSpPr>
              <a:stCxn id="21" idx="4"/>
            </p:cNvCxnSpPr>
            <p:nvPr/>
          </p:nvCxnSpPr>
          <p:spPr>
            <a:xfrm>
              <a:off x="4844599" y="2910414"/>
              <a:ext cx="0" cy="379832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17"/>
            <p:cNvCxnSpPr>
              <a:stCxn id="21" idx="4"/>
              <a:endCxn id="25" idx="7"/>
            </p:cNvCxnSpPr>
            <p:nvPr/>
          </p:nvCxnSpPr>
          <p:spPr>
            <a:xfrm flipH="1">
              <a:off x="3821598" y="2910414"/>
              <a:ext cx="1023001" cy="314635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7"/>
            <p:cNvCxnSpPr>
              <a:stCxn id="21" idx="4"/>
              <a:endCxn id="23" idx="1"/>
            </p:cNvCxnSpPr>
            <p:nvPr/>
          </p:nvCxnSpPr>
          <p:spPr>
            <a:xfrm>
              <a:off x="4844599" y="2910414"/>
              <a:ext cx="1015530" cy="271547"/>
            </a:xfrm>
            <a:prstGeom prst="straightConnector1">
              <a:avLst/>
            </a:prstGeom>
            <a:ln w="57150" cmpd="sng">
              <a:solidFill>
                <a:srgbClr val="82CCE7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组 31"/>
          <p:cNvGrpSpPr/>
          <p:nvPr/>
        </p:nvGrpSpPr>
        <p:grpSpPr>
          <a:xfrm>
            <a:off x="3366290" y="2665496"/>
            <a:ext cx="6247929" cy="1569047"/>
            <a:chOff x="3202282" y="1929066"/>
            <a:chExt cx="5858463" cy="1427300"/>
          </a:xfrm>
        </p:grpSpPr>
        <p:cxnSp>
          <p:nvCxnSpPr>
            <p:cNvPr id="34" name="Straight Arrow Connector 22"/>
            <p:cNvCxnSpPr>
              <a:stCxn id="35" idx="6"/>
              <a:endCxn id="41" idx="2"/>
            </p:cNvCxnSpPr>
            <p:nvPr/>
          </p:nvCxnSpPr>
          <p:spPr>
            <a:xfrm>
              <a:off x="5437020" y="2195767"/>
              <a:ext cx="376512" cy="384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12"/>
            <p:cNvSpPr/>
            <p:nvPr/>
          </p:nvSpPr>
          <p:spPr>
            <a:xfrm>
              <a:off x="4903619" y="1929066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3"/>
            <p:cNvSpPr/>
            <p:nvPr/>
          </p:nvSpPr>
          <p:spPr>
            <a:xfrm>
              <a:off x="4912855" y="2806033"/>
              <a:ext cx="533401" cy="53340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16"/>
            <p:cNvSpPr/>
            <p:nvPr/>
          </p:nvSpPr>
          <p:spPr>
            <a:xfrm>
              <a:off x="5809894" y="279268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17"/>
            <p:cNvCxnSpPr>
              <a:stCxn id="35" idx="4"/>
              <a:endCxn id="36" idx="0"/>
            </p:cNvCxnSpPr>
            <p:nvPr/>
          </p:nvCxnSpPr>
          <p:spPr>
            <a:xfrm>
              <a:off x="5170320" y="2462467"/>
              <a:ext cx="9236" cy="3435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12"/>
            <p:cNvSpPr/>
            <p:nvPr/>
          </p:nvSpPr>
          <p:spPr>
            <a:xfrm>
              <a:off x="5813532" y="192945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12"/>
            <p:cNvSpPr/>
            <p:nvPr/>
          </p:nvSpPr>
          <p:spPr>
            <a:xfrm>
              <a:off x="6700145" y="1929897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16"/>
            <p:cNvSpPr/>
            <p:nvPr/>
          </p:nvSpPr>
          <p:spPr>
            <a:xfrm>
              <a:off x="6702693" y="2797604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22"/>
            <p:cNvCxnSpPr>
              <a:stCxn id="41" idx="6"/>
              <a:endCxn id="42" idx="2"/>
            </p:cNvCxnSpPr>
            <p:nvPr/>
          </p:nvCxnSpPr>
          <p:spPr>
            <a:xfrm>
              <a:off x="6346933" y="2196151"/>
              <a:ext cx="353212" cy="44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22"/>
            <p:cNvCxnSpPr>
              <a:stCxn id="42" idx="4"/>
              <a:endCxn id="43" idx="0"/>
            </p:cNvCxnSpPr>
            <p:nvPr/>
          </p:nvCxnSpPr>
          <p:spPr>
            <a:xfrm flipH="1">
              <a:off x="6966037" y="2463298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22"/>
            <p:cNvCxnSpPr/>
            <p:nvPr/>
          </p:nvCxnSpPr>
          <p:spPr>
            <a:xfrm flipH="1">
              <a:off x="6075036" y="2442132"/>
              <a:ext cx="809" cy="35547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12"/>
            <p:cNvSpPr/>
            <p:nvPr/>
          </p:nvSpPr>
          <p:spPr>
            <a:xfrm>
              <a:off x="3577220" y="193868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16"/>
            <p:cNvSpPr/>
            <p:nvPr/>
          </p:nvSpPr>
          <p:spPr>
            <a:xfrm>
              <a:off x="3585314" y="2829678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22"/>
            <p:cNvCxnSpPr>
              <a:stCxn id="47" idx="4"/>
              <a:endCxn id="48" idx="0"/>
            </p:cNvCxnSpPr>
            <p:nvPr/>
          </p:nvCxnSpPr>
          <p:spPr>
            <a:xfrm>
              <a:off x="3843921" y="2472081"/>
              <a:ext cx="4737" cy="357597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12"/>
            <p:cNvSpPr/>
            <p:nvPr/>
          </p:nvSpPr>
          <p:spPr>
            <a:xfrm>
              <a:off x="8009656" y="1934130"/>
              <a:ext cx="533401" cy="53340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6"/>
            <p:cNvSpPr/>
            <p:nvPr/>
          </p:nvSpPr>
          <p:spPr>
            <a:xfrm>
              <a:off x="8012204" y="2801837"/>
              <a:ext cx="526688" cy="52668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22"/>
            <p:cNvCxnSpPr>
              <a:endCxn id="50" idx="2"/>
            </p:cNvCxnSpPr>
            <p:nvPr/>
          </p:nvCxnSpPr>
          <p:spPr>
            <a:xfrm flipV="1">
              <a:off x="7782278" y="2200831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2"/>
            <p:cNvCxnSpPr>
              <a:stCxn id="50" idx="4"/>
              <a:endCxn id="51" idx="0"/>
            </p:cNvCxnSpPr>
            <p:nvPr/>
          </p:nvCxnSpPr>
          <p:spPr>
            <a:xfrm flipH="1">
              <a:off x="8275548" y="2467531"/>
              <a:ext cx="809" cy="33430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22"/>
            <p:cNvCxnSpPr>
              <a:stCxn id="42" idx="6"/>
            </p:cNvCxnSpPr>
            <p:nvPr/>
          </p:nvCxnSpPr>
          <p:spPr>
            <a:xfrm>
              <a:off x="7233546" y="2196598"/>
              <a:ext cx="194733" cy="8466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线连接符 54"/>
            <p:cNvCxnSpPr/>
            <p:nvPr/>
          </p:nvCxnSpPr>
          <p:spPr>
            <a:xfrm flipV="1">
              <a:off x="7507112" y="2208389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55"/>
            <p:cNvCxnSpPr/>
            <p:nvPr/>
          </p:nvCxnSpPr>
          <p:spPr>
            <a:xfrm flipV="1">
              <a:off x="7532512" y="298732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22"/>
            <p:cNvCxnSpPr/>
            <p:nvPr/>
          </p:nvCxnSpPr>
          <p:spPr>
            <a:xfrm flipV="1">
              <a:off x="4700411" y="2209298"/>
              <a:ext cx="227378" cy="50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22"/>
            <p:cNvCxnSpPr>
              <a:stCxn id="47" idx="6"/>
            </p:cNvCxnSpPr>
            <p:nvPr/>
          </p:nvCxnSpPr>
          <p:spPr>
            <a:xfrm>
              <a:off x="4110621" y="2205381"/>
              <a:ext cx="249712" cy="3008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线连接符 58"/>
            <p:cNvCxnSpPr/>
            <p:nvPr/>
          </p:nvCxnSpPr>
          <p:spPr>
            <a:xfrm flipV="1">
              <a:off x="4425245" y="22168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连接符 59"/>
            <p:cNvCxnSpPr/>
            <p:nvPr/>
          </p:nvCxnSpPr>
          <p:spPr>
            <a:xfrm flipV="1">
              <a:off x="4450645" y="29957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图片 6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0" y="2055283"/>
              <a:ext cx="304800" cy="292100"/>
            </a:xfrm>
            <a:prstGeom prst="rect">
              <a:avLst/>
            </a:prstGeom>
          </p:spPr>
        </p:pic>
        <p:pic>
          <p:nvPicPr>
            <p:cNvPr id="62" name="图片 6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1135" y="2958865"/>
              <a:ext cx="292100" cy="215900"/>
            </a:xfrm>
            <a:prstGeom prst="rect">
              <a:avLst/>
            </a:prstGeom>
          </p:spPr>
        </p:pic>
        <p:pic>
          <p:nvPicPr>
            <p:cNvPr id="63" name="图片 6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389" y="2055281"/>
              <a:ext cx="660400" cy="292100"/>
            </a:xfrm>
            <a:prstGeom prst="rect">
              <a:avLst/>
            </a:prstGeom>
          </p:spPr>
        </p:pic>
        <p:pic>
          <p:nvPicPr>
            <p:cNvPr id="64" name="图片 63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333" y="2968272"/>
              <a:ext cx="647700" cy="215900"/>
            </a:xfrm>
            <a:prstGeom prst="rect">
              <a:avLst/>
            </a:prstGeom>
          </p:spPr>
        </p:pic>
        <p:pic>
          <p:nvPicPr>
            <p:cNvPr id="65" name="图片 64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955572"/>
              <a:ext cx="647700" cy="241300"/>
            </a:xfrm>
            <a:prstGeom prst="rect">
              <a:avLst/>
            </a:prstGeom>
          </p:spPr>
        </p:pic>
        <p:pic>
          <p:nvPicPr>
            <p:cNvPr id="66" name="图片 65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743" y="2061399"/>
              <a:ext cx="647700" cy="317500"/>
            </a:xfrm>
            <a:prstGeom prst="rect">
              <a:avLst/>
            </a:prstGeom>
          </p:spPr>
        </p:pic>
        <p:pic>
          <p:nvPicPr>
            <p:cNvPr id="67" name="图片 6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30" y="2061398"/>
              <a:ext cx="685800" cy="317500"/>
            </a:xfrm>
            <a:prstGeom prst="rect">
              <a:avLst/>
            </a:prstGeom>
          </p:spPr>
        </p:pic>
        <p:pic>
          <p:nvPicPr>
            <p:cNvPr id="68" name="图片 67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6729" y="2964980"/>
              <a:ext cx="685800" cy="241300"/>
            </a:xfrm>
            <a:prstGeom prst="rect">
              <a:avLst/>
            </a:prstGeom>
          </p:spPr>
        </p:pic>
        <p:pic>
          <p:nvPicPr>
            <p:cNvPr id="69" name="图片 68" descr="latex-image-1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2" y="2987087"/>
              <a:ext cx="685800" cy="215900"/>
            </a:xfrm>
            <a:prstGeom prst="rect">
              <a:avLst/>
            </a:prstGeom>
          </p:spPr>
        </p:pic>
        <p:pic>
          <p:nvPicPr>
            <p:cNvPr id="70" name="图片 69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4063" y="2064691"/>
              <a:ext cx="685800" cy="292100"/>
            </a:xfrm>
            <a:prstGeom prst="rect">
              <a:avLst/>
            </a:prstGeom>
          </p:spPr>
        </p:pic>
        <p:cxnSp>
          <p:nvCxnSpPr>
            <p:cNvPr id="71" name="直线连接符 70"/>
            <p:cNvCxnSpPr/>
            <p:nvPr/>
          </p:nvCxnSpPr>
          <p:spPr>
            <a:xfrm flipV="1">
              <a:off x="8788401" y="2191456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连接符 71"/>
            <p:cNvCxnSpPr/>
            <p:nvPr/>
          </p:nvCxnSpPr>
          <p:spPr>
            <a:xfrm flipV="1">
              <a:off x="8813801" y="2970390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线连接符 72"/>
            <p:cNvCxnSpPr/>
            <p:nvPr/>
          </p:nvCxnSpPr>
          <p:spPr>
            <a:xfrm flipV="1">
              <a:off x="3202282" y="2212153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线连接符 73"/>
            <p:cNvCxnSpPr/>
            <p:nvPr/>
          </p:nvCxnSpPr>
          <p:spPr>
            <a:xfrm flipV="1">
              <a:off x="3227682" y="2991087"/>
              <a:ext cx="246944" cy="2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图片 74" descr="latex-image-1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342" y="1579718"/>
            <a:ext cx="2844112" cy="4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5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9"/>
          <p:cNvSpPr>
            <a:spLocks noGrp="1"/>
          </p:cNvSpPr>
          <p:nvPr>
            <p:ph type="body" idx="1"/>
          </p:nvPr>
        </p:nvSpPr>
        <p:spPr>
          <a:xfrm>
            <a:off x="0" y="2917092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0" dirty="0" smtClean="0">
                <a:solidFill>
                  <a:schemeClr val="tx1"/>
                </a:solidFill>
              </a:rPr>
              <a:t> 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3145" y="3480035"/>
            <a:ext cx="25933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1.3 </a:t>
            </a:r>
          </a:p>
        </p:txBody>
      </p:sp>
      <p:sp>
        <p:nvSpPr>
          <p:cNvPr id="2" name="Rectangle 1"/>
          <p:cNvSpPr/>
          <p:nvPr/>
        </p:nvSpPr>
        <p:spPr>
          <a:xfrm>
            <a:off x="773763" y="4738806"/>
            <a:ext cx="1155891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we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learn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non-worst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-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cases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with</a:t>
            </a:r>
            <a:r>
              <a:rPr lang="zh-CN" altLang="en-US" sz="3200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rgbClr val="CD6167"/>
                </a:solidFill>
                <a:latin typeface="Myriad Pro" panose="020B0503030403020204" pitchFamily="34" charset="0"/>
              </a:rPr>
              <a:t>provable guarantees?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2645" y="5662884"/>
            <a:ext cx="940113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Polynomial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Spectral</a:t>
            </a:r>
            <a:r>
              <a:rPr lang="zh-CN" altLang="en-US" sz="32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Algorithms</a:t>
            </a:r>
            <a:r>
              <a:rPr lang="zh-CN" altLang="en-US" sz="32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Myriad Pro" panose="020B0503030403020204" pitchFamily="34" charset="0"/>
              </a:rPr>
              <a:t>for</a:t>
            </a:r>
            <a:r>
              <a:rPr lang="zh-CN" altLang="en-US" sz="3200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2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Super-Resolution</a:t>
            </a:r>
            <a:endParaRPr lang="en-US" altLang="zh-CN" sz="3200" b="1" dirty="0">
              <a:solidFill>
                <a:srgbClr val="015BAD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4686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Setup</a:t>
            </a:r>
            <a:endParaRPr lang="en-US" sz="4000" dirty="0">
              <a:solidFill>
                <a:srgbClr val="CD6167"/>
              </a:solidFill>
            </a:endParaRPr>
          </a:p>
        </p:txBody>
      </p:sp>
      <p:pic>
        <p:nvPicPr>
          <p:cNvPr id="50" name="图片 4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72" y="1613364"/>
            <a:ext cx="283226" cy="448441"/>
          </a:xfrm>
          <a:prstGeom prst="rect">
            <a:avLst/>
          </a:prstGeom>
        </p:spPr>
      </p:pic>
      <p:cxnSp>
        <p:nvCxnSpPr>
          <p:cNvPr id="51" name="Straight Arrow Connector 17"/>
          <p:cNvCxnSpPr/>
          <p:nvPr/>
        </p:nvCxnSpPr>
        <p:spPr>
          <a:xfrm>
            <a:off x="4437095" y="1695052"/>
            <a:ext cx="4109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52" y="1591016"/>
            <a:ext cx="1138767" cy="569384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2376585" y="2991992"/>
            <a:ext cx="2060510" cy="1295936"/>
            <a:chOff x="2649254" y="2684662"/>
            <a:chExt cx="4085895" cy="2550524"/>
          </a:xfrm>
          <a:effectLst/>
        </p:grpSpPr>
        <p:cxnSp>
          <p:nvCxnSpPr>
            <p:cNvPr id="54" name="直线连接符 114"/>
            <p:cNvCxnSpPr/>
            <p:nvPr/>
          </p:nvCxnSpPr>
          <p:spPr>
            <a:xfrm flipV="1">
              <a:off x="2649254" y="4119332"/>
              <a:ext cx="4085895" cy="17712"/>
            </a:xfrm>
            <a:prstGeom prst="line">
              <a:avLst/>
            </a:prstGeom>
            <a:ln w="76200" cmpd="sng">
              <a:solidFill>
                <a:srgbClr val="4A4C6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连接符 115"/>
            <p:cNvCxnSpPr/>
            <p:nvPr/>
          </p:nvCxnSpPr>
          <p:spPr>
            <a:xfrm>
              <a:off x="3261238" y="4119332"/>
              <a:ext cx="0" cy="1115854"/>
            </a:xfrm>
            <a:prstGeom prst="line">
              <a:avLst/>
            </a:prstGeom>
            <a:ln w="7620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连接符 117"/>
            <p:cNvCxnSpPr/>
            <p:nvPr/>
          </p:nvCxnSpPr>
          <p:spPr>
            <a:xfrm>
              <a:off x="4197214" y="3552549"/>
              <a:ext cx="0" cy="602207"/>
            </a:xfrm>
            <a:prstGeom prst="line">
              <a:avLst/>
            </a:prstGeom>
            <a:ln w="7620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连接符 118"/>
            <p:cNvCxnSpPr/>
            <p:nvPr/>
          </p:nvCxnSpPr>
          <p:spPr>
            <a:xfrm>
              <a:off x="4791199" y="4119332"/>
              <a:ext cx="0" cy="921023"/>
            </a:xfrm>
            <a:prstGeom prst="line">
              <a:avLst/>
            </a:prstGeom>
            <a:ln w="7620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连接符 119"/>
            <p:cNvCxnSpPr/>
            <p:nvPr/>
          </p:nvCxnSpPr>
          <p:spPr>
            <a:xfrm>
              <a:off x="5745174" y="2684662"/>
              <a:ext cx="0" cy="1434670"/>
            </a:xfrm>
            <a:prstGeom prst="line">
              <a:avLst/>
            </a:prstGeom>
            <a:ln w="7620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线连接符 120"/>
            <p:cNvCxnSpPr/>
            <p:nvPr/>
          </p:nvCxnSpPr>
          <p:spPr>
            <a:xfrm>
              <a:off x="6123164" y="3021189"/>
              <a:ext cx="0" cy="1098142"/>
            </a:xfrm>
            <a:prstGeom prst="line">
              <a:avLst/>
            </a:prstGeom>
            <a:ln w="7620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121"/>
          <p:cNvSpPr txBox="1"/>
          <p:nvPr/>
        </p:nvSpPr>
        <p:spPr>
          <a:xfrm>
            <a:off x="5262831" y="2973757"/>
            <a:ext cx="472392" cy="1267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8000" dirty="0" smtClean="0">
                <a:solidFill>
                  <a:srgbClr val="4A4C61"/>
                </a:solidFill>
                <a:latin typeface="Times New Roman"/>
                <a:cs typeface="Times New Roman"/>
              </a:rPr>
              <a:t>*</a:t>
            </a:r>
            <a:endParaRPr kumimoji="1" lang="zh-CN" altLang="en-US" sz="8000" dirty="0">
              <a:solidFill>
                <a:srgbClr val="4A4C61"/>
              </a:solidFill>
              <a:latin typeface="Times New Roman"/>
              <a:cs typeface="Times New Roman"/>
            </a:endParaRPr>
          </a:p>
        </p:txBody>
      </p:sp>
      <p:sp>
        <p:nvSpPr>
          <p:cNvPr id="61" name="文本框 123"/>
          <p:cNvSpPr txBox="1"/>
          <p:nvPr/>
        </p:nvSpPr>
        <p:spPr>
          <a:xfrm>
            <a:off x="7469064" y="2902117"/>
            <a:ext cx="332965" cy="972563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6000" b="1" dirty="0">
                <a:solidFill>
                  <a:srgbClr val="4A4C61"/>
                </a:solidFill>
                <a:latin typeface="Times New Roman"/>
                <a:cs typeface="Times New Roman"/>
              </a:rPr>
              <a:t>=</a:t>
            </a:r>
          </a:p>
        </p:txBody>
      </p:sp>
      <p:sp>
        <p:nvSpPr>
          <p:cNvPr id="62" name="任意形状 124"/>
          <p:cNvSpPr/>
          <p:nvPr/>
        </p:nvSpPr>
        <p:spPr>
          <a:xfrm>
            <a:off x="5990649" y="3119336"/>
            <a:ext cx="1153237" cy="685163"/>
          </a:xfrm>
          <a:custGeom>
            <a:avLst/>
            <a:gdLst>
              <a:gd name="connsiteX0" fmla="*/ 0 w 8487658"/>
              <a:gd name="connsiteY0" fmla="*/ 6623784 h 6745190"/>
              <a:gd name="connsiteX1" fmla="*/ 2180122 w 8487658"/>
              <a:gd name="connsiteY1" fmla="*/ 6581451 h 6745190"/>
              <a:gd name="connsiteX2" fmla="*/ 2836275 w 8487658"/>
              <a:gd name="connsiteY2" fmla="*/ 6158118 h 6745190"/>
              <a:gd name="connsiteX3" fmla="*/ 3196101 w 8487658"/>
              <a:gd name="connsiteY3" fmla="*/ 5015118 h 6745190"/>
              <a:gd name="connsiteX4" fmla="*/ 3958085 w 8487658"/>
              <a:gd name="connsiteY4" fmla="*/ 1014618 h 6745190"/>
              <a:gd name="connsiteX5" fmla="*/ 4508407 w 8487658"/>
              <a:gd name="connsiteY5" fmla="*/ 40951 h 6745190"/>
              <a:gd name="connsiteX6" fmla="*/ 5016396 w 8487658"/>
              <a:gd name="connsiteY6" fmla="*/ 739451 h 6745190"/>
              <a:gd name="connsiteX7" fmla="*/ 5926544 w 8487658"/>
              <a:gd name="connsiteY7" fmla="*/ 5480784 h 6745190"/>
              <a:gd name="connsiteX8" fmla="*/ 6540365 w 8487658"/>
              <a:gd name="connsiteY8" fmla="*/ 6602618 h 6745190"/>
              <a:gd name="connsiteX9" fmla="*/ 8487658 w 8487658"/>
              <a:gd name="connsiteY9" fmla="*/ 6729618 h 674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487658" h="6745190">
                <a:moveTo>
                  <a:pt x="0" y="6623784"/>
                </a:moveTo>
                <a:lnTo>
                  <a:pt x="2180122" y="6581451"/>
                </a:lnTo>
                <a:cubicBezTo>
                  <a:pt x="2652834" y="6503840"/>
                  <a:pt x="2666945" y="6419173"/>
                  <a:pt x="2836275" y="6158118"/>
                </a:cubicBezTo>
                <a:cubicBezTo>
                  <a:pt x="3005605" y="5897062"/>
                  <a:pt x="3009133" y="5872368"/>
                  <a:pt x="3196101" y="5015118"/>
                </a:cubicBezTo>
                <a:cubicBezTo>
                  <a:pt x="3383069" y="4157868"/>
                  <a:pt x="3739367" y="1843646"/>
                  <a:pt x="3958085" y="1014618"/>
                </a:cubicBezTo>
                <a:cubicBezTo>
                  <a:pt x="4176803" y="185590"/>
                  <a:pt x="4332022" y="86812"/>
                  <a:pt x="4508407" y="40951"/>
                </a:cubicBezTo>
                <a:cubicBezTo>
                  <a:pt x="4684792" y="-4910"/>
                  <a:pt x="4780040" y="-167188"/>
                  <a:pt x="5016396" y="739451"/>
                </a:cubicBezTo>
                <a:cubicBezTo>
                  <a:pt x="5252752" y="1646090"/>
                  <a:pt x="5672549" y="4503590"/>
                  <a:pt x="5926544" y="5480784"/>
                </a:cubicBezTo>
                <a:cubicBezTo>
                  <a:pt x="6180539" y="6457978"/>
                  <a:pt x="6113513" y="6394479"/>
                  <a:pt x="6540365" y="6602618"/>
                </a:cubicBezTo>
                <a:cubicBezTo>
                  <a:pt x="6967217" y="6810757"/>
                  <a:pt x="8487658" y="6729618"/>
                  <a:pt x="8487658" y="6729618"/>
                </a:cubicBezTo>
              </a:path>
            </a:pathLst>
          </a:custGeom>
          <a:ln w="76200" cmpd="sng">
            <a:solidFill>
              <a:srgbClr val="015BA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63" name="直线连接符 125"/>
          <p:cNvCxnSpPr/>
          <p:nvPr/>
        </p:nvCxnSpPr>
        <p:spPr>
          <a:xfrm flipV="1">
            <a:off x="8801501" y="3669639"/>
            <a:ext cx="2336112" cy="9815"/>
          </a:xfrm>
          <a:prstGeom prst="line">
            <a:avLst/>
          </a:prstGeom>
          <a:ln w="76200" cmpd="sng">
            <a:solidFill>
              <a:srgbClr val="4A4C6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任意形状 126"/>
          <p:cNvSpPr/>
          <p:nvPr/>
        </p:nvSpPr>
        <p:spPr>
          <a:xfrm>
            <a:off x="8800471" y="2912945"/>
            <a:ext cx="2229723" cy="1315092"/>
          </a:xfrm>
          <a:custGeom>
            <a:avLst/>
            <a:gdLst>
              <a:gd name="connsiteX0" fmla="*/ 0 w 11006439"/>
              <a:gd name="connsiteY0" fmla="*/ 5042153 h 8432652"/>
              <a:gd name="connsiteX1" fmla="*/ 804317 w 11006439"/>
              <a:gd name="connsiteY1" fmla="*/ 7836153 h 8432652"/>
              <a:gd name="connsiteX2" fmla="*/ 1312306 w 11006439"/>
              <a:gd name="connsiteY2" fmla="*/ 8428820 h 8432652"/>
              <a:gd name="connsiteX3" fmla="*/ 1862628 w 11006439"/>
              <a:gd name="connsiteY3" fmla="*/ 7709153 h 8432652"/>
              <a:gd name="connsiteX4" fmla="*/ 3090269 w 11006439"/>
              <a:gd name="connsiteY4" fmla="*/ 4301320 h 8432652"/>
              <a:gd name="connsiteX5" fmla="*/ 3661758 w 11006439"/>
              <a:gd name="connsiteY5" fmla="*/ 3623986 h 8432652"/>
              <a:gd name="connsiteX6" fmla="*/ 4275578 w 11006439"/>
              <a:gd name="connsiteY6" fmla="*/ 4237820 h 8432652"/>
              <a:gd name="connsiteX7" fmla="*/ 5228058 w 11006439"/>
              <a:gd name="connsiteY7" fmla="*/ 7328153 h 8432652"/>
              <a:gd name="connsiteX8" fmla="*/ 5757214 w 11006439"/>
              <a:gd name="connsiteY8" fmla="*/ 8047820 h 8432652"/>
              <a:gd name="connsiteX9" fmla="*/ 6180539 w 11006439"/>
              <a:gd name="connsiteY9" fmla="*/ 7349320 h 8432652"/>
              <a:gd name="connsiteX10" fmla="*/ 6455700 w 11006439"/>
              <a:gd name="connsiteY10" fmla="*/ 6523820 h 8432652"/>
              <a:gd name="connsiteX11" fmla="*/ 8254829 w 11006439"/>
              <a:gd name="connsiteY11" fmla="*/ 660653 h 8432652"/>
              <a:gd name="connsiteX12" fmla="*/ 9270808 w 11006439"/>
              <a:gd name="connsiteY12" fmla="*/ 618320 h 8432652"/>
              <a:gd name="connsiteX13" fmla="*/ 11006439 w 11006439"/>
              <a:gd name="connsiteY13" fmla="*/ 4957486 h 8432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006439" h="8432652">
                <a:moveTo>
                  <a:pt x="0" y="5042153"/>
                </a:moveTo>
                <a:cubicBezTo>
                  <a:pt x="292799" y="6156931"/>
                  <a:pt x="585599" y="7271709"/>
                  <a:pt x="804317" y="7836153"/>
                </a:cubicBezTo>
                <a:cubicBezTo>
                  <a:pt x="1023035" y="8400598"/>
                  <a:pt x="1135921" y="8449987"/>
                  <a:pt x="1312306" y="8428820"/>
                </a:cubicBezTo>
                <a:cubicBezTo>
                  <a:pt x="1488691" y="8407653"/>
                  <a:pt x="1566301" y="8397070"/>
                  <a:pt x="1862628" y="7709153"/>
                </a:cubicBezTo>
                <a:cubicBezTo>
                  <a:pt x="2158955" y="7021236"/>
                  <a:pt x="2790414" y="4982181"/>
                  <a:pt x="3090269" y="4301320"/>
                </a:cubicBezTo>
                <a:cubicBezTo>
                  <a:pt x="3390124" y="3620459"/>
                  <a:pt x="3464207" y="3634569"/>
                  <a:pt x="3661758" y="3623986"/>
                </a:cubicBezTo>
                <a:cubicBezTo>
                  <a:pt x="3859309" y="3613403"/>
                  <a:pt x="4014528" y="3620459"/>
                  <a:pt x="4275578" y="4237820"/>
                </a:cubicBezTo>
                <a:cubicBezTo>
                  <a:pt x="4536628" y="4855181"/>
                  <a:pt x="4981119" y="6693153"/>
                  <a:pt x="5228058" y="7328153"/>
                </a:cubicBezTo>
                <a:cubicBezTo>
                  <a:pt x="5474997" y="7963153"/>
                  <a:pt x="5598467" y="8044292"/>
                  <a:pt x="5757214" y="8047820"/>
                </a:cubicBezTo>
                <a:cubicBezTo>
                  <a:pt x="5915961" y="8051348"/>
                  <a:pt x="6064125" y="7603320"/>
                  <a:pt x="6180539" y="7349320"/>
                </a:cubicBezTo>
                <a:cubicBezTo>
                  <a:pt x="6296953" y="7095320"/>
                  <a:pt x="6109985" y="7638598"/>
                  <a:pt x="6455700" y="6523820"/>
                </a:cubicBezTo>
                <a:cubicBezTo>
                  <a:pt x="6801415" y="5409042"/>
                  <a:pt x="7785644" y="1644903"/>
                  <a:pt x="8254829" y="660653"/>
                </a:cubicBezTo>
                <a:cubicBezTo>
                  <a:pt x="8724014" y="-323597"/>
                  <a:pt x="8812206" y="-97819"/>
                  <a:pt x="9270808" y="618320"/>
                </a:cubicBezTo>
                <a:cubicBezTo>
                  <a:pt x="9729410" y="1334459"/>
                  <a:pt x="11006439" y="4957486"/>
                  <a:pt x="11006439" y="4957486"/>
                </a:cubicBezTo>
              </a:path>
            </a:pathLst>
          </a:custGeom>
          <a:ln w="76200" cmpd="sng">
            <a:solidFill>
              <a:srgbClr val="D8637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63176" y="1695052"/>
            <a:ext cx="355887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4A4C61"/>
                </a:solidFill>
                <a:latin typeface="Myriad Pro"/>
                <a:cs typeface="Myriad Pro"/>
              </a:rPr>
              <a:t>Band-limited </a:t>
            </a:r>
            <a:br>
              <a:rPr lang="en-US" altLang="zh-CN" sz="2800" dirty="0" smtClean="0">
                <a:solidFill>
                  <a:srgbClr val="4A4C61"/>
                </a:solidFill>
                <a:latin typeface="Myriad Pro"/>
                <a:cs typeface="Myriad Pro"/>
              </a:rPr>
            </a:br>
            <a:r>
              <a:rPr lang="en-US" altLang="zh-CN" sz="2800" dirty="0" smtClean="0">
                <a:solidFill>
                  <a:srgbClr val="4A4C61"/>
                </a:solidFill>
                <a:latin typeface="Myriad Pro"/>
                <a:cs typeface="Myriad Pro"/>
              </a:rPr>
              <a:t>Fourier measurements </a:t>
            </a:r>
            <a:endParaRPr lang="zh-CN" altLang="en-US" sz="2800" dirty="0"/>
          </a:p>
        </p:txBody>
      </p:sp>
      <p:sp>
        <p:nvSpPr>
          <p:cNvPr id="65" name="Shape 25"/>
          <p:cNvSpPr txBox="1">
            <a:spLocks/>
          </p:cNvSpPr>
          <p:nvPr/>
        </p:nvSpPr>
        <p:spPr>
          <a:xfrm>
            <a:off x="0" y="6859185"/>
            <a:ext cx="13004800" cy="11619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accent1"/>
                </a:solidFill>
              </a:rPr>
              <a:t>How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to</a:t>
            </a:r>
            <a:r>
              <a:rPr lang="zh-CN" altLang="zh-CN" sz="3200" dirty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recover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the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point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sources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with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b="1" dirty="0" smtClean="0">
                <a:solidFill>
                  <a:schemeClr val="tx1"/>
                </a:solidFill>
              </a:rPr>
              <a:t>coarse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measurement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the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signal?</a:t>
            </a:r>
          </a:p>
        </p:txBody>
      </p:sp>
      <p:sp>
        <p:nvSpPr>
          <p:cNvPr id="10" name="矩形 9"/>
          <p:cNvSpPr/>
          <p:nvPr/>
        </p:nvSpPr>
        <p:spPr>
          <a:xfrm>
            <a:off x="6320260" y="8065566"/>
            <a:ext cx="545534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84200" indent="-457200" algn="l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small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number of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measurements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584200" indent="-457200" algn="l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Low cutoff frequency</a:t>
            </a:r>
            <a:endParaRPr lang="en-US" altLang="zh-CN" sz="2800" dirty="0">
              <a:solidFill>
                <a:schemeClr val="tx1"/>
              </a:solidFill>
            </a:endParaRPr>
          </a:p>
        </p:txBody>
      </p:sp>
      <p:sp>
        <p:nvSpPr>
          <p:cNvPr id="34" name="TextBox 54"/>
          <p:cNvSpPr txBox="1"/>
          <p:nvPr/>
        </p:nvSpPr>
        <p:spPr>
          <a:xfrm>
            <a:off x="6817760" y="4830971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Source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55"/>
          <p:cNvSpPr txBox="1"/>
          <p:nvPr/>
        </p:nvSpPr>
        <p:spPr>
          <a:xfrm>
            <a:off x="6329048" y="5729143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Complex sinusoids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11" y="5404519"/>
            <a:ext cx="152400" cy="241300"/>
          </a:xfrm>
          <a:prstGeom prst="rect">
            <a:avLst/>
          </a:prstGeom>
        </p:spPr>
      </p:pic>
      <p:pic>
        <p:nvPicPr>
          <p:cNvPr id="38" name="图片 37" descr="mix-to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64" y="4894475"/>
            <a:ext cx="1993392" cy="1408176"/>
          </a:xfrm>
          <a:prstGeom prst="rect">
            <a:avLst/>
          </a:prstGeom>
        </p:spPr>
      </p:pic>
      <p:sp>
        <p:nvSpPr>
          <p:cNvPr id="13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0825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Learning Mixture </a:t>
            </a:r>
            <a:r>
              <a:rPr lang="en-US" sz="4000" dirty="0">
                <a:solidFill>
                  <a:srgbClr val="CD6167"/>
                </a:solidFill>
              </a:rPr>
              <a:t>M</a:t>
            </a:r>
            <a:r>
              <a:rPr lang="en-US" sz="4000" dirty="0" smtClean="0">
                <a:solidFill>
                  <a:srgbClr val="CD6167"/>
                </a:solidFill>
              </a:rPr>
              <a:t>odels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7" name="Shape 25"/>
          <p:cNvSpPr txBox="1">
            <a:spLocks/>
          </p:cNvSpPr>
          <p:nvPr/>
        </p:nvSpPr>
        <p:spPr>
          <a:xfrm>
            <a:off x="398710" y="4974706"/>
            <a:ext cx="12193340" cy="4184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Structured </a:t>
            </a:r>
            <a:r>
              <a:rPr lang="en-US" altLang="zh-CN" sz="2800" dirty="0">
                <a:solidFill>
                  <a:schemeClr val="tx1"/>
                </a:solidFill>
              </a:rPr>
              <a:t>d</a:t>
            </a:r>
            <a:r>
              <a:rPr lang="en-US" sz="2800" dirty="0" smtClean="0">
                <a:solidFill>
                  <a:schemeClr val="tx1"/>
                </a:solidFill>
              </a:rPr>
              <a:t>istribution of </a:t>
            </a:r>
            <a:r>
              <a:rPr lang="en-US" sz="2800" dirty="0">
                <a:solidFill>
                  <a:schemeClr val="tx1"/>
                </a:solidFill>
              </a:rPr>
              <a:t>the </a:t>
            </a:r>
            <a:r>
              <a:rPr lang="en-US" sz="2800" dirty="0" smtClean="0">
                <a:solidFill>
                  <a:schemeClr val="tx1"/>
                </a:solidFill>
              </a:rPr>
              <a:t>M-</a:t>
            </a:r>
            <a:r>
              <a:rPr lang="en-US" sz="2800" dirty="0">
                <a:solidFill>
                  <a:schemeClr val="tx1"/>
                </a:solidFill>
              </a:rPr>
              <a:t>dimensional random vector</a:t>
            </a:r>
            <a:r>
              <a:rPr lang="en-US" sz="2800" dirty="0" smtClean="0">
                <a:solidFill>
                  <a:schemeClr val="tx1"/>
                </a:solidFill>
              </a:rPr>
              <a:t>: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Given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N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i.i.d</a:t>
            </a:r>
            <a:r>
              <a:rPr lang="en-US" altLang="zh-CN" sz="2800" dirty="0" smtClean="0">
                <a:solidFill>
                  <a:schemeClr val="tx1"/>
                </a:solidFill>
              </a:rPr>
              <a:t>. samples </a:t>
            </a:r>
            <a:r>
              <a:rPr lang="zh-CN" altLang="en-US" sz="2800" dirty="0" smtClean="0">
                <a:solidFill>
                  <a:schemeClr val="tx1"/>
                </a:solidFill>
              </a:rPr>
              <a:t>                                          </a:t>
            </a: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estimate the model parameters</a:t>
            </a:r>
            <a:r>
              <a:rPr lang="zh-CN" altLang="en-US" sz="2800" dirty="0" smtClean="0">
                <a:solidFill>
                  <a:schemeClr val="tx1"/>
                </a:solidFill>
              </a:rPr>
              <a:t>        </a:t>
            </a:r>
            <a:r>
              <a:rPr lang="en-US" altLang="zh-CN" sz="2800" dirty="0" smtClean="0">
                <a:solidFill>
                  <a:schemeClr val="tx1"/>
                </a:solidFill>
              </a:rPr>
              <a:t>such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that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80" y="7895000"/>
            <a:ext cx="3450590" cy="37719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90" y="1935982"/>
            <a:ext cx="2209800" cy="342900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90" y="3044482"/>
            <a:ext cx="3949700" cy="3429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758835" y="7769675"/>
            <a:ext cx="3743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CD6167"/>
                </a:solidFill>
                <a:latin typeface="Myriad Pro"/>
                <a:cs typeface="Myriad Pro"/>
              </a:rPr>
              <a:t>N:</a:t>
            </a:r>
            <a:r>
              <a:rPr lang="zh-CN" altLang="en-US" sz="28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Myriad Pro"/>
                <a:cs typeface="Myriad Pro"/>
              </a:rPr>
              <a:t>sample</a:t>
            </a:r>
            <a:r>
              <a:rPr lang="zh-CN" altLang="en-US" sz="28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latin typeface="Myriad Pro"/>
                <a:cs typeface="Myriad Pro"/>
              </a:rPr>
              <a:t>complexity</a:t>
            </a:r>
            <a:endParaRPr lang="zh-CN" altLang="en-US" sz="2800" dirty="0">
              <a:solidFill>
                <a:srgbClr val="CD6167"/>
              </a:solidFill>
              <a:latin typeface="Myriad Pro"/>
              <a:cs typeface="Myriad Pro"/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31" y="2195419"/>
            <a:ext cx="290046" cy="459240"/>
          </a:xfrm>
          <a:prstGeom prst="rect">
            <a:avLst/>
          </a:prstGeom>
        </p:spPr>
      </p:pic>
      <p:pic>
        <p:nvPicPr>
          <p:cNvPr id="2" name="图片 1" descr="mix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10" y="1498783"/>
            <a:ext cx="5943600" cy="2212848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06" y="5948435"/>
            <a:ext cx="8001000" cy="10541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530" y="4095363"/>
            <a:ext cx="7281195" cy="380993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47" y="8730215"/>
            <a:ext cx="202086" cy="31997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90" y="8620042"/>
            <a:ext cx="1396017" cy="5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832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7"/>
          <p:cNvSpPr txBox="1"/>
          <p:nvPr/>
        </p:nvSpPr>
        <p:spPr>
          <a:xfrm>
            <a:off x="673894" y="1656296"/>
            <a:ext cx="1121240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charset="2"/>
              <a:buChar char="²"/>
            </a:pPr>
            <a:r>
              <a:rPr lang="en-US" sz="3000" dirty="0">
                <a:latin typeface="Myriad Pro"/>
                <a:cs typeface="Myriad Pro"/>
              </a:rPr>
              <a:t>R</a:t>
            </a:r>
            <a:r>
              <a:rPr lang="en-US" sz="3000" dirty="0" smtClean="0">
                <a:latin typeface="Myriad Pro"/>
                <a:cs typeface="Myriad Pro"/>
              </a:rPr>
              <a:t>ecover</a:t>
            </a:r>
            <a:r>
              <a:rPr 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point </a:t>
            </a:r>
            <a:r>
              <a:rPr lang="en-US" sz="3000" dirty="0">
                <a:solidFill>
                  <a:srgbClr val="CD6167"/>
                </a:solidFill>
                <a:latin typeface="Myriad Pro"/>
                <a:cs typeface="Myriad Pro"/>
              </a:rPr>
              <a:t>sources </a:t>
            </a:r>
            <a:r>
              <a:rPr lang="zh-CN" altLang="en-US" sz="3000" dirty="0" smtClean="0"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(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d</a:t>
            </a:r>
            <a:r>
              <a:rPr lang="en-US" altLang="zh-CN" sz="3000" dirty="0">
                <a:latin typeface="Myriad Pro"/>
                <a:cs typeface="Myriad Pro"/>
              </a:rPr>
              <a:t>-</a:t>
            </a:r>
            <a:r>
              <a:rPr lang="en-US" altLang="zh-CN" sz="3000" dirty="0" smtClean="0">
                <a:latin typeface="Myriad Pro"/>
                <a:cs typeface="Myriad Pro"/>
              </a:rPr>
              <a:t>dim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ensional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k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-mixture)</a:t>
            </a:r>
            <a:r>
              <a:rPr lang="en-US" sz="3000" dirty="0" smtClean="0">
                <a:latin typeface="Myriad Pro"/>
                <a:cs typeface="Myriad Pro"/>
              </a:rPr>
              <a:t> </a:t>
            </a:r>
            <a:br>
              <a:rPr lang="en-US" sz="3000" dirty="0" smtClean="0">
                <a:latin typeface="Myriad Pro"/>
                <a:cs typeface="Myriad Pro"/>
              </a:rPr>
            </a:br>
            <a:r>
              <a:rPr lang="en-US" sz="3000" dirty="0" smtClean="0">
                <a:latin typeface="Myriad Pro"/>
                <a:cs typeface="Myriad Pro"/>
              </a:rPr>
              <a:t/>
            </a:r>
            <a:br>
              <a:rPr lang="en-US" sz="3000" dirty="0" smtClean="0">
                <a:latin typeface="Myriad Pro"/>
                <a:cs typeface="Myriad Pro"/>
              </a:rPr>
            </a:b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r>
              <a:rPr lang="en-US" sz="3000" dirty="0" smtClean="0">
                <a:latin typeface="Myriad Pro"/>
                <a:cs typeface="Myriad Pro"/>
              </a:rPr>
              <a:t>using </a:t>
            </a:r>
            <a:r>
              <a:rPr 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bandlimited </a:t>
            </a:r>
            <a:r>
              <a:rPr lang="en-US" altLang="zh-CN" sz="3000" dirty="0" smtClean="0">
                <a:latin typeface="Myriad Pro"/>
                <a:cs typeface="Myriad Pro"/>
              </a:rPr>
              <a:t>and </a:t>
            </a:r>
            <a:r>
              <a:rPr lang="en-US" sz="3000" dirty="0">
                <a:latin typeface="Myriad Pro"/>
                <a:cs typeface="Myriad Pro"/>
              </a:rPr>
              <a:t> </a:t>
            </a:r>
            <a:r>
              <a:rPr lang="en-US" sz="3000" dirty="0">
                <a:solidFill>
                  <a:srgbClr val="CD6167"/>
                </a:solidFill>
                <a:latin typeface="Myriad Pro"/>
                <a:cs typeface="Myriad Pro"/>
              </a:rPr>
              <a:t>noise </a:t>
            </a:r>
            <a:r>
              <a:rPr 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corrupted </a:t>
            </a:r>
            <a:r>
              <a:rPr lang="en-US" sz="3000" dirty="0" smtClean="0">
                <a:latin typeface="Myriad Pro"/>
                <a:cs typeface="Myriad Pro"/>
              </a:rPr>
              <a:t>measurements.</a:t>
            </a:r>
            <a:br>
              <a:rPr lang="en-US" sz="3000" dirty="0" smtClean="0">
                <a:latin typeface="Myriad Pro"/>
                <a:cs typeface="Myriad Pro"/>
              </a:rPr>
            </a:b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sz="3000" dirty="0" smtClean="0"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r>
              <a:rPr lang="en-US" sz="3000" dirty="0" smtClean="0">
                <a:latin typeface="Myriad Pro"/>
                <a:cs typeface="Myriad Pro"/>
              </a:rPr>
              <a:t>Achieve</a:t>
            </a:r>
            <a:r>
              <a:rPr lang="zh-CN" altLang="en-US" sz="3000" dirty="0" smtClean="0">
                <a:latin typeface="Myriad Pro"/>
                <a:cs typeface="Myriad Pro"/>
              </a:rPr>
              <a:t> </a:t>
            </a:r>
            <a:r>
              <a:rPr lang="en-US" altLang="zh-CN" sz="3000" dirty="0">
                <a:latin typeface="Myriad Pro"/>
                <a:cs typeface="Myriad Pro"/>
              </a:rPr>
              <a:t>t</a:t>
            </a:r>
            <a:r>
              <a:rPr lang="en-US" sz="3000" dirty="0" smtClean="0">
                <a:latin typeface="Myriad Pro"/>
                <a:cs typeface="Myriad Pro"/>
              </a:rPr>
              <a:t>arget</a:t>
            </a:r>
            <a:r>
              <a:rPr lang="zh-CN" altLang="en-US" sz="3000" dirty="0" smtClean="0"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latin typeface="Myriad Pro"/>
                <a:cs typeface="Myriad Pro"/>
              </a:rPr>
              <a:t>a</a:t>
            </a:r>
            <a:r>
              <a:rPr lang="en-US" sz="3000" dirty="0" smtClean="0">
                <a:latin typeface="Myriad Pro"/>
                <a:cs typeface="Myriad Pro"/>
              </a:rPr>
              <a:t>ccuracy</a:t>
            </a:r>
            <a:endParaRPr lang="en-US" sz="3000" dirty="0">
              <a:latin typeface="Myriad Pro"/>
              <a:cs typeface="Myriad Pro"/>
            </a:endParaRPr>
          </a:p>
        </p:txBody>
      </p:sp>
      <p:sp>
        <p:nvSpPr>
          <p:cNvPr id="26" name="TextBox 291"/>
          <p:cNvSpPr txBox="1"/>
          <p:nvPr/>
        </p:nvSpPr>
        <p:spPr>
          <a:xfrm>
            <a:off x="673894" y="4748235"/>
            <a:ext cx="40868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(Fourier measurements)</a:t>
            </a:r>
            <a:endParaRPr lang="en-US" sz="2600" dirty="0">
              <a:solidFill>
                <a:srgbClr val="4A4C61"/>
              </a:solidFill>
              <a:latin typeface="Myriad Pro"/>
              <a:cs typeface="Myriad Pro"/>
            </a:endParaRPr>
          </a:p>
        </p:txBody>
      </p:sp>
      <p:pic>
        <p:nvPicPr>
          <p:cNvPr id="28" name="图片 2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39" y="2365139"/>
            <a:ext cx="3915278" cy="636233"/>
          </a:xfrm>
          <a:prstGeom prst="rect">
            <a:avLst/>
          </a:prstGeom>
        </p:spPr>
      </p:pic>
      <p:pic>
        <p:nvPicPr>
          <p:cNvPr id="29" name="图片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48" y="4716403"/>
            <a:ext cx="8268233" cy="596307"/>
          </a:xfrm>
          <a:prstGeom prst="rect">
            <a:avLst/>
          </a:prstGeom>
        </p:spPr>
      </p:pic>
      <p:pic>
        <p:nvPicPr>
          <p:cNvPr id="30" name="图片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448" y="6505834"/>
            <a:ext cx="5828120" cy="469169"/>
          </a:xfrm>
          <a:prstGeom prst="rect">
            <a:avLst/>
          </a:prstGeom>
        </p:spPr>
      </p:pic>
      <p:sp>
        <p:nvSpPr>
          <p:cNvPr id="31" name="TextBox 291"/>
          <p:cNvSpPr txBox="1"/>
          <p:nvPr/>
        </p:nvSpPr>
        <p:spPr>
          <a:xfrm>
            <a:off x="673894" y="6451784"/>
            <a:ext cx="33632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(Measurement noise)</a:t>
            </a:r>
            <a:endParaRPr lang="en-US" sz="2600" dirty="0">
              <a:solidFill>
                <a:srgbClr val="4A4C61"/>
              </a:solidFill>
              <a:latin typeface="Myriad Pro"/>
              <a:cs typeface="Myriad Pro"/>
            </a:endParaRPr>
          </a:p>
        </p:txBody>
      </p:sp>
      <p:sp>
        <p:nvSpPr>
          <p:cNvPr id="15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CD6167"/>
                </a:solidFill>
              </a:rPr>
              <a:t>             </a:t>
            </a:r>
            <a:r>
              <a:rPr lang="en-US" altLang="zh-CN" sz="4000" dirty="0" smtClean="0">
                <a:solidFill>
                  <a:srgbClr val="CD6167"/>
                </a:solidFill>
              </a:rPr>
              <a:t>Problem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Formulation</a:t>
            </a:r>
            <a:endParaRPr lang="en-US" sz="4000" dirty="0">
              <a:solidFill>
                <a:srgbClr val="CD6167"/>
              </a:solidFill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9685829" y="2020208"/>
            <a:ext cx="1601707" cy="1019789"/>
            <a:chOff x="2649254" y="2684662"/>
            <a:chExt cx="4085895" cy="2550524"/>
          </a:xfrm>
          <a:effectLst/>
        </p:grpSpPr>
        <p:cxnSp>
          <p:nvCxnSpPr>
            <p:cNvPr id="32" name="直线连接符 114"/>
            <p:cNvCxnSpPr/>
            <p:nvPr/>
          </p:nvCxnSpPr>
          <p:spPr>
            <a:xfrm flipV="1">
              <a:off x="2649254" y="4119332"/>
              <a:ext cx="4085895" cy="17712"/>
            </a:xfrm>
            <a:prstGeom prst="line">
              <a:avLst/>
            </a:prstGeom>
            <a:ln w="57150" cmpd="sng">
              <a:solidFill>
                <a:srgbClr val="4A4C6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115"/>
            <p:cNvCxnSpPr/>
            <p:nvPr/>
          </p:nvCxnSpPr>
          <p:spPr>
            <a:xfrm>
              <a:off x="3261238" y="4119332"/>
              <a:ext cx="0" cy="1115854"/>
            </a:xfrm>
            <a:prstGeom prst="line">
              <a:avLst/>
            </a:prstGeom>
            <a:ln w="5715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线连接符 117"/>
            <p:cNvCxnSpPr/>
            <p:nvPr/>
          </p:nvCxnSpPr>
          <p:spPr>
            <a:xfrm>
              <a:off x="4197214" y="3552549"/>
              <a:ext cx="0" cy="602207"/>
            </a:xfrm>
            <a:prstGeom prst="line">
              <a:avLst/>
            </a:prstGeom>
            <a:ln w="5715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线连接符 118"/>
            <p:cNvCxnSpPr/>
            <p:nvPr/>
          </p:nvCxnSpPr>
          <p:spPr>
            <a:xfrm>
              <a:off x="4791199" y="4119332"/>
              <a:ext cx="0" cy="921023"/>
            </a:xfrm>
            <a:prstGeom prst="line">
              <a:avLst/>
            </a:prstGeom>
            <a:ln w="5715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连接符 119"/>
            <p:cNvCxnSpPr/>
            <p:nvPr/>
          </p:nvCxnSpPr>
          <p:spPr>
            <a:xfrm>
              <a:off x="5745174" y="2684662"/>
              <a:ext cx="0" cy="1434670"/>
            </a:xfrm>
            <a:prstGeom prst="line">
              <a:avLst/>
            </a:prstGeom>
            <a:ln w="5715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线连接符 120"/>
            <p:cNvCxnSpPr/>
            <p:nvPr/>
          </p:nvCxnSpPr>
          <p:spPr>
            <a:xfrm>
              <a:off x="6123164" y="3021189"/>
              <a:ext cx="0" cy="1098142"/>
            </a:xfrm>
            <a:prstGeom prst="line">
              <a:avLst/>
            </a:prstGeom>
            <a:ln w="57150" cmpd="sng">
              <a:solidFill>
                <a:srgbClr val="D8637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78" y="8109502"/>
            <a:ext cx="4292600" cy="457200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10467423" y="3733752"/>
            <a:ext cx="1158408" cy="1323439"/>
            <a:chOff x="4966479" y="2138767"/>
            <a:chExt cx="1881055" cy="2288805"/>
          </a:xfrm>
        </p:grpSpPr>
        <p:sp>
          <p:nvSpPr>
            <p:cNvPr id="54" name="文本框 121"/>
            <p:cNvSpPr txBox="1"/>
            <p:nvPr/>
          </p:nvSpPr>
          <p:spPr>
            <a:xfrm>
              <a:off x="4966479" y="2138767"/>
              <a:ext cx="472393" cy="2288805"/>
            </a:xfrm>
            <a:prstGeom prst="rect">
              <a:avLst/>
            </a:prstGeom>
            <a:noFill/>
            <a:ln w="57150" cmpd="sng"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sz="8000" dirty="0" smtClean="0">
                  <a:solidFill>
                    <a:srgbClr val="015BAD"/>
                  </a:solidFill>
                  <a:latin typeface="Times New Roman"/>
                  <a:cs typeface="Times New Roman"/>
                </a:rPr>
                <a:t>*</a:t>
              </a:r>
              <a:endParaRPr kumimoji="1" lang="zh-CN" altLang="en-US" sz="8000" dirty="0">
                <a:solidFill>
                  <a:srgbClr val="015BAD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55" name="任意形状 124"/>
            <p:cNvSpPr/>
            <p:nvPr/>
          </p:nvSpPr>
          <p:spPr>
            <a:xfrm>
              <a:off x="5694297" y="2674787"/>
              <a:ext cx="1153237" cy="685163"/>
            </a:xfrm>
            <a:custGeom>
              <a:avLst/>
              <a:gdLst>
                <a:gd name="connsiteX0" fmla="*/ 0 w 8487658"/>
                <a:gd name="connsiteY0" fmla="*/ 6623784 h 6745190"/>
                <a:gd name="connsiteX1" fmla="*/ 2180122 w 8487658"/>
                <a:gd name="connsiteY1" fmla="*/ 6581451 h 6745190"/>
                <a:gd name="connsiteX2" fmla="*/ 2836275 w 8487658"/>
                <a:gd name="connsiteY2" fmla="*/ 6158118 h 6745190"/>
                <a:gd name="connsiteX3" fmla="*/ 3196101 w 8487658"/>
                <a:gd name="connsiteY3" fmla="*/ 5015118 h 6745190"/>
                <a:gd name="connsiteX4" fmla="*/ 3958085 w 8487658"/>
                <a:gd name="connsiteY4" fmla="*/ 1014618 h 6745190"/>
                <a:gd name="connsiteX5" fmla="*/ 4508407 w 8487658"/>
                <a:gd name="connsiteY5" fmla="*/ 40951 h 6745190"/>
                <a:gd name="connsiteX6" fmla="*/ 5016396 w 8487658"/>
                <a:gd name="connsiteY6" fmla="*/ 739451 h 6745190"/>
                <a:gd name="connsiteX7" fmla="*/ 5926544 w 8487658"/>
                <a:gd name="connsiteY7" fmla="*/ 5480784 h 6745190"/>
                <a:gd name="connsiteX8" fmla="*/ 6540365 w 8487658"/>
                <a:gd name="connsiteY8" fmla="*/ 6602618 h 6745190"/>
                <a:gd name="connsiteX9" fmla="*/ 8487658 w 8487658"/>
                <a:gd name="connsiteY9" fmla="*/ 6729618 h 674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658" h="6745190">
                  <a:moveTo>
                    <a:pt x="0" y="6623784"/>
                  </a:moveTo>
                  <a:lnTo>
                    <a:pt x="2180122" y="6581451"/>
                  </a:lnTo>
                  <a:cubicBezTo>
                    <a:pt x="2652834" y="6503840"/>
                    <a:pt x="2666945" y="6419173"/>
                    <a:pt x="2836275" y="6158118"/>
                  </a:cubicBezTo>
                  <a:cubicBezTo>
                    <a:pt x="3005605" y="5897062"/>
                    <a:pt x="3009133" y="5872368"/>
                    <a:pt x="3196101" y="5015118"/>
                  </a:cubicBezTo>
                  <a:cubicBezTo>
                    <a:pt x="3383069" y="4157868"/>
                    <a:pt x="3739367" y="1843646"/>
                    <a:pt x="3958085" y="1014618"/>
                  </a:cubicBezTo>
                  <a:cubicBezTo>
                    <a:pt x="4176803" y="185590"/>
                    <a:pt x="4332022" y="86812"/>
                    <a:pt x="4508407" y="40951"/>
                  </a:cubicBezTo>
                  <a:cubicBezTo>
                    <a:pt x="4684792" y="-4910"/>
                    <a:pt x="4780040" y="-167188"/>
                    <a:pt x="5016396" y="739451"/>
                  </a:cubicBezTo>
                  <a:cubicBezTo>
                    <a:pt x="5252752" y="1646090"/>
                    <a:pt x="5672549" y="4503590"/>
                    <a:pt x="5926544" y="5480784"/>
                  </a:cubicBezTo>
                  <a:cubicBezTo>
                    <a:pt x="6180539" y="6457978"/>
                    <a:pt x="6113513" y="6394479"/>
                    <a:pt x="6540365" y="6602618"/>
                  </a:cubicBezTo>
                  <a:cubicBezTo>
                    <a:pt x="6967217" y="6810757"/>
                    <a:pt x="8487658" y="6729618"/>
                    <a:pt x="8487658" y="6729618"/>
                  </a:cubicBezTo>
                </a:path>
              </a:pathLst>
            </a:custGeom>
            <a:ln w="57150" cmpd="sng">
              <a:solidFill>
                <a:srgbClr val="015BA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48" y="5626051"/>
            <a:ext cx="3035300" cy="393700"/>
          </a:xfrm>
          <a:prstGeom prst="rect">
            <a:avLst/>
          </a:prstGeom>
        </p:spPr>
      </p:pic>
      <p:sp>
        <p:nvSpPr>
          <p:cNvPr id="22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488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Prior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Works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2" name="Shape 25"/>
          <p:cNvSpPr>
            <a:spLocks noGrp="1"/>
          </p:cNvSpPr>
          <p:nvPr>
            <p:ph type="body" idx="1"/>
          </p:nvPr>
        </p:nvSpPr>
        <p:spPr>
          <a:xfrm>
            <a:off x="800878" y="2548462"/>
            <a:ext cx="12099664" cy="68968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b="1" dirty="0" smtClean="0">
                <a:solidFill>
                  <a:schemeClr val="tx1"/>
                </a:solidFill>
              </a:rPr>
              <a:t>1</a:t>
            </a:r>
            <a:r>
              <a:rPr lang="en-US" altLang="zh-CN" sz="3000" b="1" dirty="0">
                <a:solidFill>
                  <a:schemeClr val="tx1"/>
                </a:solidFill>
              </a:rPr>
              <a:t>-</a:t>
            </a:r>
            <a:r>
              <a:rPr lang="en-US" altLang="zh-CN" sz="3000" b="1" dirty="0" smtClean="0">
                <a:solidFill>
                  <a:schemeClr val="tx1"/>
                </a:solidFill>
              </a:rPr>
              <a:t>dim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Take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uniform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measurements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on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the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grid</a:t>
            </a:r>
            <a:br>
              <a:rPr lang="en-US" altLang="zh-CN" sz="2600" dirty="0" smtClean="0">
                <a:solidFill>
                  <a:schemeClr val="tx1"/>
                </a:solidFill>
              </a:rPr>
            </a:br>
            <a:endParaRPr lang="en-US" altLang="zh-CN" sz="26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Cut-off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frequency</a:t>
            </a:r>
            <a:br>
              <a:rPr lang="en-US" altLang="zh-CN" sz="2600" dirty="0" smtClean="0">
                <a:solidFill>
                  <a:schemeClr val="tx1"/>
                </a:solidFill>
              </a:rPr>
            </a:b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endParaRPr lang="en-US" altLang="zh-CN" sz="26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b="1" dirty="0" smtClean="0">
                <a:solidFill>
                  <a:schemeClr val="accent1"/>
                </a:solidFill>
              </a:rPr>
              <a:t>Hardness</a:t>
            </a:r>
            <a:r>
              <a:rPr lang="zh-CN" altLang="en-US" sz="30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3000" b="1" dirty="0" smtClean="0">
                <a:solidFill>
                  <a:schemeClr val="accent1"/>
                </a:solidFill>
              </a:rPr>
              <a:t>result</a:t>
            </a:r>
            <a:r>
              <a:rPr lang="en-US" altLang="zh-CN" sz="2800" b="1" dirty="0" smtClean="0">
                <a:solidFill>
                  <a:schemeClr val="accent1"/>
                </a:solidFill>
              </a:rPr>
              <a:t/>
            </a:r>
            <a:br>
              <a:rPr lang="en-US" altLang="zh-CN" sz="2800" b="1" dirty="0" smtClean="0">
                <a:solidFill>
                  <a:schemeClr val="accent1"/>
                </a:solidFill>
              </a:rPr>
            </a:br>
            <a:endParaRPr lang="en-US" altLang="zh-CN" sz="2800" b="1" dirty="0" smtClean="0">
              <a:solidFill>
                <a:schemeClr val="accent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Compressed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sensing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off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the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grid</a:t>
            </a:r>
            <a:br>
              <a:rPr lang="en-US" altLang="zh-CN" sz="2600" dirty="0" smtClean="0">
                <a:solidFill>
                  <a:schemeClr val="tx1"/>
                </a:solidFill>
              </a:rPr>
            </a:br>
            <a:r>
              <a:rPr lang="en-US" altLang="zh-CN" sz="2600" dirty="0" smtClean="0">
                <a:solidFill>
                  <a:schemeClr val="tx1"/>
                </a:solidFill>
              </a:rPr>
              <a:t>use</a:t>
            </a:r>
            <a:r>
              <a:rPr lang="zh-CN" altLang="en-US" sz="2600" dirty="0" smtClean="0">
                <a:solidFill>
                  <a:schemeClr val="tx1"/>
                </a:solidFill>
              </a:rPr>
              <a:t>                      </a:t>
            </a:r>
            <a:r>
              <a:rPr lang="en-US" altLang="zh-CN" sz="2600" dirty="0" smtClean="0">
                <a:solidFill>
                  <a:schemeClr val="tx1"/>
                </a:solidFill>
              </a:rPr>
              <a:t>random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measurements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to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recover</a:t>
            </a:r>
            <a:r>
              <a:rPr lang="zh-CN" altLang="en-US" sz="26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2600" dirty="0" smtClean="0">
                <a:solidFill>
                  <a:schemeClr val="tx1"/>
                </a:solidFill>
              </a:rPr>
              <a:t>measurements</a:t>
            </a:r>
            <a:br>
              <a:rPr lang="en-US" altLang="zh-CN" sz="2600" dirty="0" smtClean="0">
                <a:solidFill>
                  <a:schemeClr val="tx1"/>
                </a:solidFill>
              </a:rPr>
            </a:br>
            <a:endParaRPr lang="en-US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000" b="1" dirty="0" err="1" smtClean="0">
                <a:solidFill>
                  <a:srgbClr val="53585F"/>
                </a:solidFill>
              </a:rPr>
              <a:t>Mult</a:t>
            </a:r>
            <a:r>
              <a:rPr lang="en-US" altLang="zh-CN" sz="3000" b="1" dirty="0" smtClean="0">
                <a:solidFill>
                  <a:srgbClr val="53585F"/>
                </a:solidFill>
              </a:rPr>
              <a:t>-dim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err="1" smtClean="0">
                <a:solidFill>
                  <a:schemeClr val="tx1"/>
                </a:solidFill>
              </a:rPr>
              <a:t>Mult</a:t>
            </a:r>
            <a:r>
              <a:rPr lang="en-US" altLang="zh-CN" sz="2600" dirty="0" smtClean="0">
                <a:solidFill>
                  <a:schemeClr val="tx1"/>
                </a:solidFill>
              </a:rPr>
              <a:t>-dim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grid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800" dirty="0" err="1" smtClean="0">
                <a:solidFill>
                  <a:schemeClr val="tx1"/>
                </a:solidFill>
              </a:rPr>
              <a:t>Algo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</a:t>
            </a:r>
            <a:r>
              <a:rPr lang="en-US" sz="2800" dirty="0" smtClean="0">
                <a:solidFill>
                  <a:schemeClr val="tx1"/>
                </a:solidFill>
              </a:rPr>
              <a:t>omplexity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12" y="4255576"/>
            <a:ext cx="2062327" cy="561412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59" y="6727108"/>
            <a:ext cx="1206776" cy="387893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77" y="6781681"/>
            <a:ext cx="477327" cy="246619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633144" y="6284214"/>
            <a:ext cx="3280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rgbClr val="CD6167"/>
                </a:solidFill>
              </a:rPr>
              <a:t>[Tang,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Bhaskar</a:t>
            </a:r>
            <a:r>
              <a:rPr lang="en-US" altLang="zh-CN" sz="2000" dirty="0" smtClean="0">
                <a:solidFill>
                  <a:srgbClr val="CD6167"/>
                </a:solidFill>
              </a:rPr>
              <a:t>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smtClean="0">
                <a:solidFill>
                  <a:srgbClr val="CD6167"/>
                </a:solidFill>
              </a:rPr>
              <a:t>Shah,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Recht</a:t>
            </a:r>
            <a:r>
              <a:rPr lang="en-US" altLang="zh-CN" sz="2000" dirty="0" smtClean="0">
                <a:solidFill>
                  <a:srgbClr val="CD6167"/>
                </a:solidFill>
              </a:rPr>
              <a:t>]</a:t>
            </a:r>
            <a:endParaRPr lang="en-US" altLang="zh-CN" sz="2000" dirty="0">
              <a:solidFill>
                <a:srgbClr val="CD6167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604634" y="4289888"/>
            <a:ext cx="32857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rgbClr val="CD6167"/>
                </a:solidFill>
              </a:rPr>
              <a:t>[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Candes</a:t>
            </a:r>
            <a:r>
              <a:rPr lang="en-US" altLang="zh-CN" sz="2000" dirty="0" smtClean="0">
                <a:solidFill>
                  <a:srgbClr val="CD6167"/>
                </a:solidFill>
              </a:rPr>
              <a:t>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smtClean="0">
                <a:solidFill>
                  <a:srgbClr val="CD6167"/>
                </a:solidFill>
              </a:rPr>
              <a:t>Fernandez-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Granda</a:t>
            </a:r>
            <a:r>
              <a:rPr lang="en-US" altLang="zh-CN" sz="2000" dirty="0" smtClean="0">
                <a:solidFill>
                  <a:srgbClr val="CD6167"/>
                </a:solidFill>
              </a:rPr>
              <a:t>]</a:t>
            </a:r>
            <a:endParaRPr lang="en-US" altLang="zh-CN" sz="2000" dirty="0">
              <a:solidFill>
                <a:srgbClr val="CD6167"/>
              </a:solidFill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34" y="3431981"/>
            <a:ext cx="4838700" cy="3937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7625222" y="5269981"/>
            <a:ext cx="1067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rgbClr val="CD6167"/>
                </a:solidFill>
              </a:rPr>
              <a:t>[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Moitra</a:t>
            </a:r>
            <a:r>
              <a:rPr lang="en-US" altLang="zh-CN" sz="2000" dirty="0" smtClean="0">
                <a:solidFill>
                  <a:srgbClr val="CD6167"/>
                </a:solidFill>
              </a:rPr>
              <a:t>]</a:t>
            </a:r>
            <a:endParaRPr lang="en-US" altLang="zh-CN" sz="2000" dirty="0">
              <a:solidFill>
                <a:srgbClr val="CD6167"/>
              </a:solidFill>
            </a:endParaRPr>
          </a:p>
        </p:txBody>
      </p:sp>
      <p:pic>
        <p:nvPicPr>
          <p:cNvPr id="31" name="图片 3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84" y="8098084"/>
            <a:ext cx="5016500" cy="444500"/>
          </a:xfrm>
          <a:prstGeom prst="rect">
            <a:avLst/>
          </a:prstGeom>
        </p:spPr>
      </p:pic>
      <p:pic>
        <p:nvPicPr>
          <p:cNvPr id="35" name="图片 3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46" y="8640916"/>
            <a:ext cx="2388084" cy="842226"/>
          </a:xfrm>
          <a:prstGeom prst="rect">
            <a:avLst/>
          </a:prstGeom>
        </p:spPr>
      </p:pic>
      <p:grpSp>
        <p:nvGrpSpPr>
          <p:cNvPr id="37" name="组 36"/>
          <p:cNvGrpSpPr/>
          <p:nvPr/>
        </p:nvGrpSpPr>
        <p:grpSpPr>
          <a:xfrm>
            <a:off x="1714839" y="2221850"/>
            <a:ext cx="7559861" cy="495639"/>
            <a:chOff x="1435463" y="2281112"/>
            <a:chExt cx="7559861" cy="495639"/>
          </a:xfrm>
        </p:grpSpPr>
        <p:pic>
          <p:nvPicPr>
            <p:cNvPr id="7" name="图片 6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199" y="2298088"/>
              <a:ext cx="4365125" cy="478663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1435463" y="2281112"/>
              <a:ext cx="3164813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dirty="0">
                  <a:solidFill>
                    <a:srgbClr val="4A4C61"/>
                  </a:solidFill>
                </a:rPr>
                <a:t> </a:t>
              </a:r>
              <a:r>
                <a:rPr lang="en-US" altLang="zh-CN" sz="2600" dirty="0">
                  <a:solidFill>
                    <a:srgbClr val="4A4C61"/>
                  </a:solidFill>
                </a:rPr>
                <a:t>Minimum separation</a:t>
              </a:r>
              <a:endParaRPr lang="zh-CN" altLang="en-US" sz="2600" dirty="0"/>
            </a:p>
          </p:txBody>
        </p:sp>
      </p:grpSp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45" y="1107234"/>
            <a:ext cx="4766956" cy="1101909"/>
          </a:xfrm>
          <a:prstGeom prst="rect">
            <a:avLst/>
          </a:prstGeom>
        </p:spPr>
      </p:pic>
      <p:cxnSp>
        <p:nvCxnSpPr>
          <p:cNvPr id="25" name="直线连接符 24"/>
          <p:cNvCxnSpPr/>
          <p:nvPr/>
        </p:nvCxnSpPr>
        <p:spPr>
          <a:xfrm>
            <a:off x="5108373" y="9547612"/>
            <a:ext cx="2351357" cy="0"/>
          </a:xfrm>
          <a:prstGeom prst="line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735" y="5237338"/>
            <a:ext cx="1356154" cy="55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825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85343" y="1847472"/>
            <a:ext cx="11437840" cy="3830548"/>
          </a:xfrm>
          <a:prstGeom prst="rect">
            <a:avLst/>
          </a:prstGeom>
          <a:noFill/>
          <a:ln>
            <a:solidFill>
              <a:srgbClr val="CD6167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Shape 25"/>
          <p:cNvSpPr txBox="1">
            <a:spLocks/>
          </p:cNvSpPr>
          <p:nvPr/>
        </p:nvSpPr>
        <p:spPr>
          <a:xfrm>
            <a:off x="1000375" y="2018642"/>
            <a:ext cx="10980446" cy="3539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CD6167"/>
                </a:solidFill>
              </a:rPr>
              <a:t>Our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algorithm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achieves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stable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recovery</a:t>
            </a:r>
            <a:endParaRPr lang="en-US" altLang="zh-CN" sz="2800" dirty="0" smtClean="0">
              <a:solidFill>
                <a:srgbClr val="CD6167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53585F"/>
                </a:solidFill>
              </a:rPr>
              <a:t>w</a:t>
            </a:r>
            <a:r>
              <a:rPr lang="en-US" altLang="zh-CN" sz="2800" dirty="0" smtClean="0">
                <a:solidFill>
                  <a:srgbClr val="53585F"/>
                </a:solidFill>
              </a:rPr>
              <a:t>ith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number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measurements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and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runtime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endParaRPr lang="en-US" altLang="zh-CN" sz="2800" dirty="0" smtClean="0">
              <a:solidFill>
                <a:srgbClr val="53585F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53585F"/>
                </a:solidFill>
              </a:rPr>
              <a:t>c</a:t>
            </a:r>
            <a:r>
              <a:rPr lang="en-US" altLang="zh-CN" sz="2800" dirty="0" smtClean="0">
                <a:solidFill>
                  <a:srgbClr val="53585F"/>
                </a:solidFill>
              </a:rPr>
              <a:t>utoff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err="1" smtClean="0">
                <a:solidFill>
                  <a:srgbClr val="53585F"/>
                </a:solidFill>
              </a:rPr>
              <a:t>freq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the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measurements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bounded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by</a:t>
            </a: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tx1"/>
                </a:solidFill>
              </a:rPr>
              <a:t>w</a:t>
            </a:r>
            <a:r>
              <a:rPr lang="en-US" altLang="zh-CN" sz="2800" dirty="0" smtClean="0">
                <a:solidFill>
                  <a:schemeClr val="tx1"/>
                </a:solidFill>
              </a:rPr>
              <a:t>ith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runtime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For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a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small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error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probability</a:t>
            </a: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24" y="3015066"/>
            <a:ext cx="1879600" cy="4445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390" y="3760210"/>
            <a:ext cx="1244600" cy="393700"/>
          </a:xfrm>
          <a:prstGeom prst="rect">
            <a:avLst/>
          </a:prstGeom>
        </p:spPr>
      </p:pic>
      <p:sp>
        <p:nvSpPr>
          <p:cNvPr id="15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Main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Theorem</a:t>
            </a:r>
            <a:endParaRPr lang="en-US" sz="4000" dirty="0">
              <a:solidFill>
                <a:srgbClr val="CD6167"/>
              </a:solidFill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400" y="4362854"/>
            <a:ext cx="1879600" cy="4445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83" y="6342079"/>
            <a:ext cx="7905980" cy="2737105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8793024" y="3459566"/>
            <a:ext cx="1879600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连接符 15"/>
          <p:cNvCxnSpPr/>
          <p:nvPr/>
        </p:nvCxnSpPr>
        <p:spPr>
          <a:xfrm>
            <a:off x="4089400" y="4807354"/>
            <a:ext cx="1879600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065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74"/>
          <p:cNvSpPr txBox="1"/>
          <p:nvPr/>
        </p:nvSpPr>
        <p:spPr>
          <a:xfrm>
            <a:off x="609599" y="2221579"/>
            <a:ext cx="119427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charset="2"/>
              <a:buChar char="²"/>
            </a:pP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Tensor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decomposition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with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measurements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on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 smtClean="0">
                <a:solidFill>
                  <a:srgbClr val="D86375"/>
                </a:solidFill>
                <a:latin typeface="Myriad Pro"/>
                <a:cs typeface="Myriad Pro"/>
              </a:rPr>
              <a:t>random</a:t>
            </a:r>
            <a:r>
              <a:rPr lang="zh-CN" altLang="en-US" sz="3000" b="1" dirty="0" smtClean="0">
                <a:solidFill>
                  <a:srgbClr val="D86375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 smtClean="0">
                <a:solidFill>
                  <a:srgbClr val="D86375"/>
                </a:solidFill>
                <a:latin typeface="Myriad Pro"/>
                <a:cs typeface="Myriad Pro"/>
              </a:rPr>
              <a:t>frequencies</a:t>
            </a:r>
            <a:br>
              <a:rPr lang="en-US" altLang="zh-CN" sz="3000" b="1" dirty="0" smtClean="0">
                <a:solidFill>
                  <a:srgbClr val="D86375"/>
                </a:solidFill>
                <a:latin typeface="Myriad Pro"/>
                <a:cs typeface="Myriad Pro"/>
              </a:rPr>
            </a:br>
            <a:r>
              <a:rPr lang="en-US" altLang="zh-CN" sz="1800" dirty="0">
                <a:solidFill>
                  <a:schemeClr val="bg1"/>
                </a:solidFill>
                <a:latin typeface="Myriad Pro"/>
                <a:cs typeface="Myriad Pro"/>
              </a:rPr>
              <a:t>d</a:t>
            </a:r>
            <a:endParaRPr lang="en-US" altLang="zh-CN" sz="3000" b="1" dirty="0" smtClean="0">
              <a:solidFill>
                <a:schemeClr val="bg1"/>
              </a:solidFill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Random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samples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     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such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that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      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admits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particular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low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rank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err="1" smtClean="0">
                <a:solidFill>
                  <a:srgbClr val="4A4C61"/>
                </a:solidFill>
                <a:latin typeface="Myriad Pro"/>
                <a:cs typeface="Myriad Pro"/>
              </a:rPr>
              <a:t>decomp</a:t>
            </a:r>
            <a:endParaRPr lang="en-US" sz="3000" dirty="0" smtClean="0">
              <a:solidFill>
                <a:schemeClr val="tx1"/>
              </a:solidFill>
              <a:latin typeface="Myriad Pro"/>
              <a:cs typeface="Myriad Pro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90" y="3978945"/>
            <a:ext cx="5202168" cy="49473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151884" y="5760935"/>
            <a:ext cx="36500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(</a:t>
            </a:r>
            <a:r>
              <a:rPr lang="en-US" altLang="zh-CN" sz="2800" dirty="0" err="1" smtClean="0">
                <a:solidFill>
                  <a:schemeClr val="accent1"/>
                </a:solidFill>
                <a:latin typeface="Titillium     "/>
                <a:cs typeface="Titillium     "/>
              </a:rPr>
              <a:t>Vandermonde</a:t>
            </a:r>
            <a:r>
              <a:rPr lang="zh-CN" altLang="en-US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Matrix</a:t>
            </a:r>
            <a:r>
              <a:rPr lang="zh-CN" altLang="en-US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 </a:t>
            </a:r>
            <a:endParaRPr lang="en-US" altLang="zh-CN" sz="2800" dirty="0" smtClean="0">
              <a:solidFill>
                <a:schemeClr val="accent1"/>
              </a:solidFill>
              <a:latin typeface="Titillium     "/>
              <a:cs typeface="Titillium     "/>
            </a:endParaRPr>
          </a:p>
          <a:p>
            <a:r>
              <a:rPr lang="en-US" altLang="zh-CN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with</a:t>
            </a:r>
            <a:r>
              <a:rPr lang="zh-CN" altLang="en-US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Titillium     "/>
                <a:cs typeface="Titillium     "/>
              </a:rPr>
              <a:t>c</a:t>
            </a:r>
            <a:r>
              <a:rPr lang="en-US" altLang="zh-CN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omplex nodes)</a:t>
            </a:r>
          </a:p>
        </p:txBody>
      </p:sp>
      <p:sp>
        <p:nvSpPr>
          <p:cNvPr id="11" name="矩形 10"/>
          <p:cNvSpPr/>
          <p:nvPr/>
        </p:nvSpPr>
        <p:spPr>
          <a:xfrm>
            <a:off x="9136260" y="3854863"/>
            <a:ext cx="37164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accent1"/>
                </a:solidFill>
                <a:latin typeface="Titillium     "/>
                <a:cs typeface="Titillium     "/>
              </a:rPr>
              <a:t>(Rank-k 3-way tensor)</a:t>
            </a:r>
            <a:endParaRPr lang="zh-CN" altLang="en-US" sz="2800" dirty="0">
              <a:solidFill>
                <a:schemeClr val="accent1"/>
              </a:solidFill>
              <a:latin typeface="Titillium     "/>
              <a:cs typeface="Titillium     "/>
            </a:endParaRPr>
          </a:p>
        </p:txBody>
      </p:sp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473" y="3095532"/>
            <a:ext cx="242510" cy="305773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06" y="3074363"/>
            <a:ext cx="328528" cy="319141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2" y="5094840"/>
            <a:ext cx="8022892" cy="2497360"/>
          </a:xfrm>
          <a:prstGeom prst="rect">
            <a:avLst/>
          </a:prstGeom>
        </p:spPr>
      </p:pic>
      <p:sp>
        <p:nvSpPr>
          <p:cNvPr id="21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CD6167"/>
                </a:solidFill>
              </a:rPr>
              <a:t>      </a:t>
            </a:r>
            <a:r>
              <a:rPr lang="en-US" altLang="zh-CN" sz="4000" dirty="0" smtClean="0">
                <a:solidFill>
                  <a:srgbClr val="CD6167"/>
                </a:solidFill>
              </a:rPr>
              <a:t>Algorithmic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Idea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7939" y="8224663"/>
            <a:ext cx="1245480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Skip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intermediate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step of recovering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all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the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zh-CN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 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          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measurements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on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the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hyper-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grid</a:t>
            </a:r>
          </a:p>
          <a:p>
            <a:pPr marL="457200" indent="-457200">
              <a:buFont typeface="Wingdings" charset="2"/>
              <a:buChar char="ü"/>
            </a:pPr>
            <a:r>
              <a:rPr lang="en-US" altLang="zh-CN" sz="2600" dirty="0" err="1" smtClean="0">
                <a:solidFill>
                  <a:srgbClr val="4A4C61"/>
                </a:solidFill>
                <a:latin typeface="Myriad Pro"/>
                <a:cs typeface="Myriad Pro"/>
              </a:rPr>
              <a:t>Prony’s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method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(Matrix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-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Pencil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/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MUSIC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/</a:t>
            </a:r>
            <a:r>
              <a:rPr lang="zh-CN" altLang="en-US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ESPRIT)</a:t>
            </a:r>
            <a:r>
              <a:rPr lang="zh-CN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zh-CN" altLang="en-US" sz="2600" dirty="0" smtClean="0"/>
              <a:t> </a:t>
            </a:r>
            <a:r>
              <a:rPr lang="en-US" altLang="zh-CN" sz="2600" dirty="0">
                <a:solidFill>
                  <a:srgbClr val="4A4C61"/>
                </a:solidFill>
                <a:latin typeface="Myriad Pro"/>
                <a:cs typeface="Myriad Pro"/>
              </a:rPr>
              <a:t>a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s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a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special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case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of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2600" dirty="0" smtClean="0">
                <a:solidFill>
                  <a:srgbClr val="4A4C61"/>
                </a:solidFill>
                <a:latin typeface="Myriad Pro"/>
                <a:cs typeface="Myriad Pro"/>
              </a:rPr>
              <a:t>choosing</a:t>
            </a:r>
            <a:r>
              <a:rPr lang="zh-CN" altLang="en-US" sz="26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endParaRPr lang="en-US" altLang="zh-CN" sz="2600" dirty="0">
              <a:solidFill>
                <a:srgbClr val="4A4C61"/>
              </a:solidFill>
              <a:latin typeface="Myriad Pro"/>
              <a:cs typeface="Myriad Pro"/>
            </a:endParaRPr>
          </a:p>
        </p:txBody>
      </p:sp>
      <p:pic>
        <p:nvPicPr>
          <p:cNvPr id="23" name="图片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82" y="4477568"/>
            <a:ext cx="1485900" cy="279400"/>
          </a:xfrm>
          <a:prstGeom prst="rect">
            <a:avLst/>
          </a:prstGeom>
        </p:spPr>
      </p:pic>
      <p:pic>
        <p:nvPicPr>
          <p:cNvPr id="25" name="图片 2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037" y="6797950"/>
            <a:ext cx="850900" cy="2794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557" y="8288392"/>
            <a:ext cx="939832" cy="380593"/>
          </a:xfrm>
          <a:prstGeom prst="rect">
            <a:avLst/>
          </a:prstGeom>
        </p:spPr>
      </p:pic>
      <p:pic>
        <p:nvPicPr>
          <p:cNvPr id="26" name="图片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502" y="8744244"/>
            <a:ext cx="242510" cy="305773"/>
          </a:xfrm>
          <a:prstGeom prst="rect">
            <a:avLst/>
          </a:prstGeom>
        </p:spPr>
      </p:pic>
      <p:sp>
        <p:nvSpPr>
          <p:cNvPr id="17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9" y="1153512"/>
            <a:ext cx="4592568" cy="10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825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4"/>
          <p:cNvSpPr txBox="1">
            <a:spLocks/>
          </p:cNvSpPr>
          <p:nvPr/>
        </p:nvSpPr>
        <p:spPr>
          <a:xfrm>
            <a:off x="1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4000" dirty="0" smtClean="0">
                <a:solidFill>
                  <a:srgbClr val="CD6167"/>
                </a:solidFill>
              </a:rPr>
              <a:t>      </a:t>
            </a:r>
            <a:r>
              <a:rPr lang="en-US" altLang="zh-CN" sz="4000" dirty="0" smtClean="0">
                <a:solidFill>
                  <a:srgbClr val="CD6167"/>
                </a:solidFill>
              </a:rPr>
              <a:t>Algorithmic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Idea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7" name="TextBox 174"/>
          <p:cNvSpPr txBox="1"/>
          <p:nvPr/>
        </p:nvSpPr>
        <p:spPr>
          <a:xfrm>
            <a:off x="645336" y="2657596"/>
            <a:ext cx="12761656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²"/>
            </a:pP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Tensor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decomposition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with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measurements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on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>
                <a:solidFill>
                  <a:srgbClr val="CD6167"/>
                </a:solidFill>
                <a:latin typeface="Myriad Pro"/>
                <a:cs typeface="Myriad Pro"/>
              </a:rPr>
              <a:t>random</a:t>
            </a:r>
            <a:r>
              <a:rPr lang="zh-CN" altLang="en-US" sz="3000" b="1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 smtClean="0">
                <a:solidFill>
                  <a:srgbClr val="CD6167"/>
                </a:solidFill>
                <a:latin typeface="Myriad Pro"/>
                <a:cs typeface="Myriad Pro"/>
              </a:rPr>
              <a:t>frequencies</a:t>
            </a:r>
          </a:p>
          <a:p>
            <a:pPr marL="457200" indent="-457200">
              <a:buFont typeface="Wingdings" charset="2"/>
              <a:buChar char="²"/>
            </a:pPr>
            <a:endParaRPr lang="en-US" altLang="zh-CN" sz="3000" b="1" dirty="0" smtClean="0">
              <a:solidFill>
                <a:srgbClr val="D86375"/>
              </a:solidFill>
              <a:latin typeface="Myriad Pro"/>
              <a:cs typeface="Myriad Pro"/>
            </a:endParaRPr>
          </a:p>
          <a:p>
            <a:pPr marL="457200" indent="-457200">
              <a:buFont typeface="Wingdings" charset="2"/>
              <a:buChar char="²"/>
            </a:pPr>
            <a:endParaRPr lang="en-US" altLang="zh-CN" sz="3000" b="1" dirty="0">
              <a:solidFill>
                <a:srgbClr val="D86375"/>
              </a:solidFill>
              <a:latin typeface="Myriad Pro"/>
              <a:cs typeface="Myriad Pro"/>
            </a:endParaRPr>
          </a:p>
          <a:p>
            <a:pPr marL="457200" indent="-457200">
              <a:buFont typeface="Wingdings" charset="2"/>
              <a:buChar char="²"/>
            </a:pP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Why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 smtClean="0">
                <a:solidFill>
                  <a:srgbClr val="CD6167"/>
                </a:solidFill>
                <a:latin typeface="Myriad Pro"/>
                <a:cs typeface="Myriad Pro"/>
              </a:rPr>
              <a:t>we</a:t>
            </a:r>
            <a:r>
              <a:rPr lang="zh-CN" altLang="en-US" sz="3000" b="1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do</a:t>
            </a:r>
            <a:r>
              <a:rPr lang="zh-CN" altLang="en-US" sz="3000" dirty="0" smtClean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not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contradict</a:t>
            </a:r>
            <a:r>
              <a:rPr lang="zh-CN" altLang="en-US" sz="3000" dirty="0">
                <a:solidFill>
                  <a:srgbClr val="4A4C6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4A4C61"/>
                </a:solidFill>
                <a:latin typeface="Myriad Pro"/>
                <a:cs typeface="Myriad Pro"/>
              </a:rPr>
              <a:t>the</a:t>
            </a:r>
            <a:r>
              <a:rPr lang="zh-CN" alt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>
                <a:solidFill>
                  <a:srgbClr val="0365C0"/>
                </a:solidFill>
                <a:latin typeface="Myriad Pro"/>
                <a:cs typeface="Myriad Pro"/>
              </a:rPr>
              <a:t>hardness</a:t>
            </a:r>
            <a:r>
              <a:rPr lang="zh-CN" altLang="en-US" sz="3000" b="1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>
                <a:solidFill>
                  <a:srgbClr val="0365C0"/>
                </a:solidFill>
                <a:latin typeface="Myriad Pro"/>
                <a:cs typeface="Myriad Pro"/>
              </a:rPr>
              <a:t>result</a:t>
            </a:r>
            <a:r>
              <a:rPr lang="en-US" altLang="zh-CN" sz="3000" dirty="0" smtClean="0">
                <a:solidFill>
                  <a:srgbClr val="4A4C61"/>
                </a:solidFill>
                <a:latin typeface="Myriad Pro"/>
                <a:cs typeface="Myriad Pro"/>
              </a:rPr>
              <a:t>?</a:t>
            </a:r>
            <a:endParaRPr lang="en-US" altLang="zh-CN" sz="3000" b="1" dirty="0" smtClean="0">
              <a:solidFill>
                <a:srgbClr val="D86375"/>
              </a:solidFill>
              <a:latin typeface="Myriad Pro"/>
              <a:cs typeface="Myriad Pro"/>
            </a:endParaRPr>
          </a:p>
          <a:p>
            <a:pPr lvl="7" indent="0"/>
            <a:r>
              <a:rPr lang="en-US" altLang="zh-CN" sz="3000" dirty="0" smtClean="0">
                <a:solidFill>
                  <a:srgbClr val="D86375"/>
                </a:solidFill>
                <a:latin typeface="Myriad Pro"/>
                <a:cs typeface="Myriad Pro"/>
              </a:rPr>
              <a:t/>
            </a:r>
            <a:br>
              <a:rPr lang="en-US" altLang="zh-CN" sz="3000" dirty="0" smtClean="0">
                <a:solidFill>
                  <a:srgbClr val="D86375"/>
                </a:solidFill>
                <a:latin typeface="Myriad Pro"/>
                <a:cs typeface="Myriad Pro"/>
              </a:rPr>
            </a:br>
            <a:endParaRPr lang="en-US" altLang="zh-CN" sz="3000" dirty="0" smtClean="0">
              <a:solidFill>
                <a:srgbClr val="D86375"/>
              </a:solidFill>
              <a:latin typeface="Myriad Pro"/>
              <a:cs typeface="Myriad Pro"/>
            </a:endParaRPr>
          </a:p>
          <a:p>
            <a:pPr lvl="7" indent="0"/>
            <a:endParaRPr lang="en-US" altLang="zh-CN" sz="3000" dirty="0">
              <a:solidFill>
                <a:srgbClr val="D86375"/>
              </a:solidFill>
              <a:latin typeface="Myriad Pro"/>
              <a:cs typeface="Myriad Pro"/>
            </a:endParaRPr>
          </a:p>
          <a:p>
            <a:pPr marL="457200" lvl="8" indent="-457200">
              <a:buFont typeface="Wingdings" charset="2"/>
              <a:buChar char="ü"/>
            </a:pPr>
            <a:r>
              <a:rPr lang="en-US" altLang="zh-CN" sz="30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Myriad Pro"/>
                <a:cs typeface="Myriad Pro"/>
              </a:rPr>
              <a:t>	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If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we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design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a</a:t>
            </a:r>
            <a:r>
              <a:rPr lang="zh-CN" altLang="en-US" sz="3000" b="1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>
                <a:solidFill>
                  <a:srgbClr val="0365C0"/>
                </a:solidFill>
                <a:latin typeface="Myriad Pro"/>
                <a:cs typeface="Myriad Pro"/>
              </a:rPr>
              <a:t>fixed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grid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of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zh-CN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   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to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take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measurements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/>
            </a:r>
            <a:b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</a:b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	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there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always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exists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model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instances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such</a:t>
            </a:r>
            <a:r>
              <a:rPr lang="zh-CN" altLang="en-US" sz="3000" dirty="0" smtClean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that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the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particular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0365C0"/>
                </a:solidFill>
                <a:latin typeface="Myriad Pro"/>
                <a:cs typeface="Myriad Pro"/>
              </a:rPr>
              <a:t>grid</a:t>
            </a:r>
            <a:r>
              <a:rPr lang="zh-CN" altLang="en-US" sz="3000" dirty="0">
                <a:solidFill>
                  <a:srgbClr val="0365C0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0365C0"/>
                </a:solidFill>
                <a:latin typeface="Myriad Pro"/>
                <a:cs typeface="Myriad Pro"/>
              </a:rPr>
              <a:t>fails</a:t>
            </a:r>
          </a:p>
          <a:p>
            <a:pPr lvl="8" indent="0"/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	</a:t>
            </a:r>
          </a:p>
          <a:p>
            <a:pPr marL="457200" lvl="8" indent="-457200">
              <a:buFont typeface="Wingdings" charset="2"/>
              <a:buChar char="ü"/>
            </a:pP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	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Let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the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locations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of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    </a:t>
            </a:r>
            <a:r>
              <a:rPr lang="zh-CN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be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b="1" dirty="0" smtClean="0">
                <a:solidFill>
                  <a:srgbClr val="CD6167"/>
                </a:solidFill>
                <a:latin typeface="Myriad Pro"/>
                <a:cs typeface="Myriad Pro"/>
              </a:rPr>
              <a:t>random</a:t>
            </a:r>
            <a:r>
              <a:rPr lang="zh-CN" altLang="en-US" sz="3000" b="1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(with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structure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for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tensor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err="1" smtClean="0">
                <a:solidFill>
                  <a:srgbClr val="CD6167"/>
                </a:solidFill>
                <a:latin typeface="Myriad Pro"/>
                <a:cs typeface="Myriad Pro"/>
              </a:rPr>
              <a:t>decomp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)</a:t>
            </a:r>
            <a:b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</a:b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	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then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for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any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model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  <a:latin typeface="Myriad Pro"/>
                <a:cs typeface="Myriad Pro"/>
              </a:rPr>
              <a:t>instance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,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err="1" smtClean="0">
                <a:solidFill>
                  <a:srgbClr val="CD6167"/>
                </a:solidFill>
                <a:latin typeface="Myriad Pro"/>
                <a:cs typeface="Myriad Pro"/>
              </a:rPr>
              <a:t>algo</a:t>
            </a:r>
            <a:r>
              <a:rPr lang="zh-CN" altLang="en-US" sz="30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works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with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high</a:t>
            </a:r>
            <a:r>
              <a:rPr lang="zh-CN" altLang="en-US" sz="3000" dirty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rgbClr val="CD6167"/>
                </a:solidFill>
                <a:latin typeface="Myriad Pro"/>
                <a:cs typeface="Myriad Pro"/>
              </a:rPr>
              <a:t>probability</a:t>
            </a:r>
            <a:endParaRPr lang="zh-CN" altLang="en-US" sz="3000" dirty="0">
              <a:solidFill>
                <a:srgbClr val="CD6167"/>
              </a:solidFill>
              <a:latin typeface="Myriad Pro"/>
              <a:cs typeface="Myriad Pro"/>
            </a:endParaRPr>
          </a:p>
          <a:p>
            <a:pPr marL="685800" indent="-685800">
              <a:buFont typeface="Wingdings" charset="2"/>
              <a:buChar char="²"/>
            </a:pPr>
            <a:endParaRPr lang="en-US" altLang="zh-CN" sz="3000" dirty="0">
              <a:latin typeface="Myriad Pro"/>
              <a:cs typeface="Myriad Pro"/>
            </a:endParaRPr>
          </a:p>
        </p:txBody>
      </p: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048" y="5936224"/>
            <a:ext cx="660400" cy="393700"/>
          </a:xfrm>
          <a:prstGeom prst="rect">
            <a:avLst/>
          </a:prstGeom>
        </p:spPr>
      </p:pic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38" y="7373222"/>
            <a:ext cx="256602" cy="299369"/>
          </a:xfrm>
          <a:prstGeom prst="rect">
            <a:avLst/>
          </a:prstGeom>
        </p:spPr>
      </p:pic>
      <p:pic>
        <p:nvPicPr>
          <p:cNvPr id="34" name="图片 3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15" y="5995468"/>
            <a:ext cx="256602" cy="299369"/>
          </a:xfrm>
          <a:prstGeom prst="rect">
            <a:avLst/>
          </a:prstGeom>
        </p:spPr>
      </p:pic>
      <p:grpSp>
        <p:nvGrpSpPr>
          <p:cNvPr id="36" name="组 35"/>
          <p:cNvGrpSpPr/>
          <p:nvPr/>
        </p:nvGrpSpPr>
        <p:grpSpPr>
          <a:xfrm>
            <a:off x="4267851" y="4615840"/>
            <a:ext cx="5543197" cy="842226"/>
            <a:chOff x="2891931" y="4327992"/>
            <a:chExt cx="5543197" cy="842226"/>
          </a:xfrm>
        </p:grpSpPr>
        <p:pic>
          <p:nvPicPr>
            <p:cNvPr id="30" name="图片 2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044" y="4327992"/>
              <a:ext cx="2388084" cy="842226"/>
            </a:xfrm>
            <a:prstGeom prst="rect">
              <a:avLst/>
            </a:prstGeom>
          </p:spPr>
        </p:pic>
        <p:pic>
          <p:nvPicPr>
            <p:cNvPr id="31" name="图片 30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1931" y="4558916"/>
              <a:ext cx="1879600" cy="444500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5141370" y="4396887"/>
              <a:ext cx="5895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err="1">
                  <a:solidFill>
                    <a:schemeClr val="tx1"/>
                  </a:solidFill>
                  <a:latin typeface="Myriad Pro"/>
                  <a:cs typeface="Myriad Pro"/>
                </a:rPr>
                <a:t>vs</a:t>
              </a:r>
              <a:endParaRPr lang="zh-CN" altLang="en-US" dirty="0"/>
            </a:p>
          </p:txBody>
        </p:sp>
      </p:grpSp>
      <p:sp>
        <p:nvSpPr>
          <p:cNvPr id="14" name="Shape 24"/>
          <p:cNvSpPr txBox="1">
            <a:spLocks/>
          </p:cNvSpPr>
          <p:nvPr/>
        </p:nvSpPr>
        <p:spPr>
          <a:xfrm>
            <a:off x="398710" y="98278"/>
            <a:ext cx="4410634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1.3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Super-Resolution:</a:t>
            </a:r>
            <a:endParaRPr lang="en-US" sz="3600" dirty="0">
              <a:solidFill>
                <a:srgbClr val="53585F"/>
              </a:solidFill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9" y="1153512"/>
            <a:ext cx="4592568" cy="10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52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1414774" y="1296501"/>
            <a:ext cx="10820057" cy="79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Provable algorithms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to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learn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mixture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models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Different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algorithm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for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each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problem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Underlying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sparsity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zh-CN" altLang="en-US" sz="2800" dirty="0" smtClean="0">
                <a:solidFill>
                  <a:srgbClr val="CD6167"/>
                </a:solidFill>
                <a:sym typeface="Wingdings"/>
              </a:rPr>
              <a:t> </a:t>
            </a:r>
            <a:r>
              <a:rPr lang="en-US" altLang="zh-CN" sz="2800" dirty="0">
                <a:solidFill>
                  <a:srgbClr val="CD6167"/>
                </a:solidFill>
                <a:sym typeface="Wingdings"/>
              </a:rPr>
              <a:t>C</a:t>
            </a:r>
            <a:r>
              <a:rPr lang="en-US" altLang="zh-CN" sz="2800" dirty="0" smtClean="0">
                <a:solidFill>
                  <a:srgbClr val="CD6167"/>
                </a:solidFill>
                <a:sym typeface="Wingdings"/>
              </a:rPr>
              <a:t>onditional</a:t>
            </a:r>
            <a:r>
              <a:rPr lang="zh-CN" altLang="en-US" sz="2800" dirty="0" smtClean="0">
                <a:solidFill>
                  <a:srgbClr val="CD6167"/>
                </a:solidFill>
                <a:sym typeface="Wingdings"/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  <a:sym typeface="Wingdings"/>
              </a:rPr>
              <a:t>independence</a:t>
            </a:r>
            <a:r>
              <a:rPr lang="zh-CN" altLang="en-US" sz="2800" dirty="0" smtClean="0">
                <a:solidFill>
                  <a:srgbClr val="CD6167"/>
                </a:solidFill>
                <a:sym typeface="Wingdings"/>
              </a:rPr>
              <a:t>  </a:t>
            </a:r>
            <a:r>
              <a:rPr lang="en-US" altLang="zh-CN" sz="2800" dirty="0" smtClean="0">
                <a:solidFill>
                  <a:srgbClr val="CD6167"/>
                </a:solidFill>
              </a:rPr>
              <a:t>Low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rank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</a:rPr>
              <a:t>G</a:t>
            </a:r>
            <a:r>
              <a:rPr lang="en-US" altLang="zh-CN" sz="3200" dirty="0" smtClean="0">
                <a:solidFill>
                  <a:srgbClr val="53585F"/>
                </a:solidFill>
              </a:rPr>
              <a:t>o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beyond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worst-case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analysis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Randomness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in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the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model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parameters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(to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escape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worst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case)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53585F"/>
                </a:solidFill>
              </a:rPr>
              <a:t>Smoothed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analysis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for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GMM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53585F"/>
                </a:solidFill>
              </a:rPr>
              <a:t>Generic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analysis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for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HMM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Randomness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in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the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algorithm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(with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large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chance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to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succeed)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lang="en-US" altLang="zh-CN" sz="2400" dirty="0" smtClean="0">
                <a:solidFill>
                  <a:srgbClr val="53585F"/>
                </a:solidFill>
              </a:rPr>
              <a:t>Random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sampling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off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the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grid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for</a:t>
            </a:r>
            <a:r>
              <a:rPr lang="zh-CN" altLang="en-US" sz="2400" dirty="0" smtClean="0">
                <a:solidFill>
                  <a:srgbClr val="53585F"/>
                </a:solidFill>
              </a:rPr>
              <a:t> </a:t>
            </a:r>
            <a:r>
              <a:rPr lang="en-US" altLang="zh-CN" sz="2400" dirty="0" smtClean="0">
                <a:solidFill>
                  <a:srgbClr val="53585F"/>
                </a:solidFill>
              </a:rPr>
              <a:t>S-R</a:t>
            </a:r>
            <a:endParaRPr lang="zh-CN" altLang="en-US" sz="2400" dirty="0">
              <a:solidFill>
                <a:srgbClr val="53585F"/>
              </a:solidFill>
            </a:endParaRP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Take</a:t>
            </a:r>
            <a:r>
              <a:rPr lang="en-US" altLang="zh-CN" sz="4000" dirty="0" smtClean="0">
                <a:solidFill>
                  <a:srgbClr val="CD6167"/>
                </a:solidFill>
              </a:rPr>
              <a:t>-away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from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PART 1</a:t>
            </a:r>
            <a:endParaRPr lang="en-US" sz="4000" b="1" dirty="0">
              <a:solidFill>
                <a:srgbClr val="CD6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40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1719291" y="1402472"/>
            <a:ext cx="9937751" cy="6978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Pros: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endParaRPr lang="en-US" altLang="zh-CN" sz="32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Fast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runtime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/>
            </a:r>
            <a:br>
              <a:rPr lang="en-US" altLang="zh-CN" sz="2800" dirty="0" smtClean="0">
                <a:solidFill>
                  <a:srgbClr val="CD6167"/>
                </a:solidFill>
              </a:rPr>
            </a:br>
            <a:r>
              <a:rPr lang="en-US" altLang="zh-CN" sz="2800" dirty="0" smtClean="0">
                <a:solidFill>
                  <a:srgbClr val="53585F"/>
                </a:solidFill>
              </a:rPr>
              <a:t>(spectral decomposition of low rank matrix/tensor)</a:t>
            </a:r>
            <a:endParaRPr lang="en-US" altLang="zh-CN" sz="28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Polynomial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sample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complexity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/>
            </a:r>
            <a:br>
              <a:rPr lang="en-US" altLang="zh-CN" sz="2800" dirty="0" smtClean="0">
                <a:solidFill>
                  <a:srgbClr val="CD6167"/>
                </a:solidFill>
              </a:rPr>
            </a:br>
            <a:r>
              <a:rPr lang="en-US" altLang="zh-CN" sz="2800" dirty="0" smtClean="0">
                <a:solidFill>
                  <a:srgbClr val="53585F"/>
                </a:solidFill>
              </a:rPr>
              <a:t>(when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escaping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non-worst</a:t>
            </a:r>
            <a:r>
              <a:rPr lang="zh-CN" altLang="en-US" sz="2800" dirty="0" smtClean="0">
                <a:solidFill>
                  <a:srgbClr val="53585F"/>
                </a:solidFill>
              </a:rPr>
              <a:t>-</a:t>
            </a:r>
            <a:r>
              <a:rPr lang="en-US" altLang="zh-CN" sz="2800" dirty="0" smtClean="0">
                <a:solidFill>
                  <a:srgbClr val="53585F"/>
                </a:solidFill>
              </a:rPr>
              <a:t>cases)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Cons: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1"/>
                </a:solidFill>
              </a:rPr>
              <a:t>High </a:t>
            </a:r>
            <a:r>
              <a:rPr lang="en-US" altLang="zh-CN" sz="2800" dirty="0">
                <a:solidFill>
                  <a:schemeClr val="accent1"/>
                </a:solidFill>
              </a:rPr>
              <a:t>s</a:t>
            </a:r>
            <a:r>
              <a:rPr lang="en-US" altLang="zh-CN" sz="2800" dirty="0" smtClean="0">
                <a:solidFill>
                  <a:schemeClr val="accent1"/>
                </a:solidFill>
              </a:rPr>
              <a:t>ample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</a:rPr>
              <a:t>complexity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>
                <a:solidFill>
                  <a:srgbClr val="3C93E4"/>
                </a:solidFill>
              </a:rPr>
              <a:t/>
            </a:r>
            <a:br>
              <a:rPr lang="en-US" altLang="zh-CN" sz="2800" dirty="0" smtClean="0">
                <a:solidFill>
                  <a:srgbClr val="3C93E4"/>
                </a:solidFill>
              </a:rPr>
            </a:br>
            <a:r>
              <a:rPr lang="en-US" altLang="zh-CN" sz="2800" dirty="0" smtClean="0">
                <a:solidFill>
                  <a:srgbClr val="53585F"/>
                </a:solidFill>
              </a:rPr>
              <a:t>(when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compared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to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MLE)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0365C0"/>
                </a:solidFill>
              </a:rPr>
              <a:t>Sensitive to</a:t>
            </a:r>
            <a:r>
              <a:rPr lang="zh-CN" altLang="en-US" sz="2800" dirty="0">
                <a:solidFill>
                  <a:srgbClr val="0365C0"/>
                </a:solidFill>
              </a:rPr>
              <a:t> </a:t>
            </a:r>
            <a:r>
              <a:rPr lang="en-US" altLang="zh-CN" sz="2800" dirty="0">
                <a:solidFill>
                  <a:srgbClr val="0365C0"/>
                </a:solidFill>
              </a:rPr>
              <a:t>model</a:t>
            </a:r>
            <a:r>
              <a:rPr lang="zh-CN" altLang="en-US" sz="2800" dirty="0">
                <a:solidFill>
                  <a:srgbClr val="0365C0"/>
                </a:solidFill>
              </a:rPr>
              <a:t> </a:t>
            </a:r>
            <a:r>
              <a:rPr lang="en-US" altLang="zh-CN" sz="2800" dirty="0" smtClean="0">
                <a:solidFill>
                  <a:srgbClr val="0365C0"/>
                </a:solidFill>
              </a:rPr>
              <a:t>misspecification </a:t>
            </a:r>
            <a:br>
              <a:rPr lang="en-US" altLang="zh-CN" sz="2800" dirty="0" smtClean="0">
                <a:solidFill>
                  <a:srgbClr val="0365C0"/>
                </a:solidFill>
              </a:rPr>
            </a:br>
            <a:r>
              <a:rPr lang="en-US" altLang="zh-CN" sz="2800" dirty="0" smtClean="0">
                <a:solidFill>
                  <a:srgbClr val="53585F"/>
                </a:solidFill>
              </a:rPr>
              <a:t>(rely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on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structural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properties)</a:t>
            </a: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765635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Spectral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methods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for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Learning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Mixture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Models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78727" y="6916473"/>
            <a:ext cx="2485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365C0"/>
                </a:solidFill>
              </a:rPr>
              <a:t>Robustness</a:t>
            </a:r>
            <a:endParaRPr lang="zh-CN" altLang="en-US" dirty="0">
              <a:solidFill>
                <a:srgbClr val="0365C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78727" y="6003589"/>
            <a:ext cx="2485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0365C0"/>
                </a:solidFill>
              </a:rPr>
              <a:t>Efficiency</a:t>
            </a:r>
            <a:endParaRPr lang="zh-CN" altLang="en-US" dirty="0">
              <a:solidFill>
                <a:srgbClr val="0365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296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1154763" y="5499193"/>
            <a:ext cx="11336301" cy="26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At the </a:t>
            </a:r>
            <a:r>
              <a:rPr lang="en-US" altLang="zh-CN" sz="3200" dirty="0">
                <a:solidFill>
                  <a:srgbClr val="53585F"/>
                </a:solidFill>
              </a:rPr>
              <a:t>c</a:t>
            </a:r>
            <a:r>
              <a:rPr lang="en-US" altLang="zh-CN" sz="3200" dirty="0" smtClean="0">
                <a:solidFill>
                  <a:srgbClr val="53585F"/>
                </a:solidFill>
              </a:rPr>
              <a:t>ore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of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many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spectral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methods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Our algorithm </a:t>
            </a:r>
            <a:r>
              <a:rPr lang="en-US" altLang="zh-CN" sz="3200" dirty="0">
                <a:solidFill>
                  <a:srgbClr val="53585F"/>
                </a:solidFill>
              </a:rPr>
              <a:t>a</a:t>
            </a:r>
            <a:r>
              <a:rPr lang="en-US" altLang="zh-CN" sz="3200" dirty="0" smtClean="0">
                <a:solidFill>
                  <a:srgbClr val="53585F"/>
                </a:solidFill>
              </a:rPr>
              <a:t>chieves statistical efficiency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17" name="Shape 19"/>
          <p:cNvSpPr>
            <a:spLocks noGrp="1"/>
          </p:cNvSpPr>
          <p:nvPr>
            <p:ph type="body" idx="1"/>
          </p:nvPr>
        </p:nvSpPr>
        <p:spPr>
          <a:xfrm>
            <a:off x="0" y="1672492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0" dirty="0" smtClean="0">
                <a:solidFill>
                  <a:schemeClr val="tx1"/>
                </a:solidFill>
              </a:rPr>
              <a:t> 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4145" y="2184635"/>
            <a:ext cx="2099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sz="4800" b="1" dirty="0">
                <a:solidFill>
                  <a:schemeClr val="tx2"/>
                </a:solidFill>
                <a:latin typeface="Titillium Semibold"/>
                <a:cs typeface="Titillium Semibold"/>
              </a:rPr>
              <a:t>2</a:t>
            </a:r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633046" y="3443406"/>
            <a:ext cx="120806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D6167"/>
                </a:solidFill>
                <a:latin typeface="Myriad Pro" panose="020B0503030403020204" pitchFamily="34" charset="0"/>
              </a:rPr>
              <a:t>Can</a:t>
            </a:r>
            <a:r>
              <a:rPr lang="zh-CN" altLang="en-US" dirty="0" smtClean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we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achieve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optimal sample complexity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in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a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tractable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way</a:t>
            </a:r>
            <a:r>
              <a:rPr lang="en-US" altLang="zh-CN" dirty="0" smtClean="0">
                <a:solidFill>
                  <a:srgbClr val="CD6167"/>
                </a:solidFill>
                <a:latin typeface="Myriad Pro" panose="020B0503030403020204" pitchFamily="34" charset="0"/>
              </a:rPr>
              <a:t>?</a:t>
            </a:r>
            <a:endParaRPr lang="en-US" altLang="zh-CN" dirty="0">
              <a:solidFill>
                <a:srgbClr val="CD6167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89557" y="4332095"/>
            <a:ext cx="131688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algn="ctr">
              <a:defRPr sz="1800">
                <a:solidFill>
                  <a:srgbClr val="000000"/>
                </a:solidFill>
              </a:defRPr>
            </a:pPr>
            <a:r>
              <a:rPr lang="en-US" altLang="zh-CN" sz="34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Estimate</a:t>
            </a:r>
            <a:r>
              <a:rPr lang="zh-CN" altLang="en-US" sz="34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low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rank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probability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matrices </a:t>
            </a:r>
            <a:r>
              <a:rPr lang="en-US" altLang="zh-CN" sz="34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with linear</a:t>
            </a:r>
            <a:r>
              <a:rPr lang="en-US" altLang="zh-CN" sz="3400" b="1" dirty="0" smtClean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sample complexity</a:t>
            </a:r>
            <a:endParaRPr lang="en-US" altLang="zh-CN" sz="3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01506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25"/>
          <p:cNvSpPr txBox="1">
            <a:spLocks/>
          </p:cNvSpPr>
          <p:nvPr/>
        </p:nvSpPr>
        <p:spPr>
          <a:xfrm>
            <a:off x="0" y="7667198"/>
            <a:ext cx="13004800" cy="1731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015BAD"/>
              </a:solidFill>
            </a:endParaRPr>
          </a:p>
        </p:txBody>
      </p:sp>
      <p:sp>
        <p:nvSpPr>
          <p:cNvPr id="5" name="Shape 24"/>
          <p:cNvSpPr txBox="1">
            <a:spLocks/>
          </p:cNvSpPr>
          <p:nvPr/>
        </p:nvSpPr>
        <p:spPr>
          <a:xfrm>
            <a:off x="0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Setup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037143" y="2191390"/>
            <a:ext cx="4996557" cy="563607"/>
            <a:chOff x="1608679" y="2508925"/>
            <a:chExt cx="4996557" cy="563607"/>
          </a:xfrm>
        </p:grpSpPr>
        <p:sp>
          <p:nvSpPr>
            <p:cNvPr id="2" name="矩形 1"/>
            <p:cNvSpPr/>
            <p:nvPr/>
          </p:nvSpPr>
          <p:spPr>
            <a:xfrm>
              <a:off x="1608679" y="2508925"/>
              <a:ext cx="305160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/>
                <a:t>Probability</a:t>
              </a:r>
              <a:r>
                <a:rPr lang="zh-CN" altLang="en-US" sz="3000" dirty="0"/>
                <a:t> </a:t>
              </a:r>
              <a:r>
                <a:rPr lang="en-US" altLang="zh-CN" sz="3000" dirty="0" smtClean="0"/>
                <a:t>Matrix</a:t>
              </a:r>
              <a:r>
                <a:rPr lang="zh-CN" altLang="en-US" sz="3000" dirty="0" smtClean="0"/>
                <a:t> </a:t>
              </a:r>
              <a:endParaRPr lang="zh-CN" altLang="en-US" sz="3000" dirty="0"/>
            </a:p>
          </p:txBody>
        </p:sp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336" y="2589932"/>
              <a:ext cx="1866900" cy="4826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1036736" y="2766557"/>
            <a:ext cx="5143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       </a:t>
            </a:r>
            <a:r>
              <a:rPr lang="en-US" altLang="zh-CN" sz="2800" dirty="0" smtClean="0"/>
              <a:t> outcomes)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955" y="2828192"/>
            <a:ext cx="533400" cy="3556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539405" y="2802027"/>
            <a:ext cx="5047943" cy="466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freq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counts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       </a:t>
            </a:r>
            <a:r>
              <a:rPr lang="en-US" altLang="zh-CN" sz="2800" dirty="0"/>
              <a:t>outcomes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41" y="1546589"/>
            <a:ext cx="485571" cy="392192"/>
          </a:xfrm>
          <a:prstGeom prst="rect">
            <a:avLst/>
          </a:prstGeom>
        </p:spPr>
      </p:pic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84" y="1512814"/>
            <a:ext cx="283226" cy="448441"/>
          </a:xfrm>
          <a:prstGeom prst="rect">
            <a:avLst/>
          </a:prstGeom>
        </p:spPr>
      </p:pic>
      <p:cxnSp>
        <p:nvCxnSpPr>
          <p:cNvPr id="39" name="Straight Arrow Connector 17"/>
          <p:cNvCxnSpPr/>
          <p:nvPr/>
        </p:nvCxnSpPr>
        <p:spPr>
          <a:xfrm>
            <a:off x="5037552" y="1742685"/>
            <a:ext cx="31754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221" y="2858185"/>
            <a:ext cx="533400" cy="3556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29" y="3874303"/>
            <a:ext cx="2717800" cy="368300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7350017" y="2214685"/>
            <a:ext cx="5237331" cy="553998"/>
            <a:chOff x="7455857" y="2532220"/>
            <a:chExt cx="5237331" cy="553998"/>
          </a:xfrm>
        </p:grpSpPr>
        <p:sp>
          <p:nvSpPr>
            <p:cNvPr id="42" name="矩形 41"/>
            <p:cNvSpPr/>
            <p:nvPr/>
          </p:nvSpPr>
          <p:spPr>
            <a:xfrm>
              <a:off x="7455857" y="2532220"/>
              <a:ext cx="523733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/>
                <a:t> </a:t>
              </a:r>
              <a:r>
                <a:rPr lang="en-US" altLang="zh-CN" sz="3000" dirty="0" smtClean="0"/>
                <a:t>       </a:t>
              </a:r>
              <a:r>
                <a:rPr lang="en-US" altLang="zh-CN" sz="3000" dirty="0" err="1" smtClean="0"/>
                <a:t>i.i.d</a:t>
              </a:r>
              <a:r>
                <a:rPr lang="en-US" altLang="zh-CN" sz="3000" dirty="0" smtClean="0"/>
                <a:t>. samples from the </a:t>
              </a:r>
              <a:r>
                <a:rPr lang="en-US" altLang="zh-CN" sz="3000" dirty="0" err="1" smtClean="0"/>
                <a:t>distr</a:t>
              </a:r>
              <a:endParaRPr lang="zh-CN" altLang="en-US" sz="3000" dirty="0"/>
            </a:p>
          </p:txBody>
        </p:sp>
        <p:pic>
          <p:nvPicPr>
            <p:cNvPr id="18" name="图片 1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388" y="2689181"/>
              <a:ext cx="330200" cy="266700"/>
            </a:xfrm>
            <a:prstGeom prst="rect">
              <a:avLst/>
            </a:prstGeom>
          </p:spPr>
        </p:pic>
      </p:grpSp>
      <p:graphicFrame>
        <p:nvGraphicFramePr>
          <p:cNvPr id="43" name="表格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472655"/>
              </p:ext>
            </p:extLst>
          </p:nvPr>
        </p:nvGraphicFramePr>
        <p:xfrm>
          <a:off x="1207848" y="4491944"/>
          <a:ext cx="2762435" cy="27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  <a:gridCol w="552487"/>
                <a:gridCol w="552487"/>
                <a:gridCol w="552487"/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.07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.29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.05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.40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.04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.08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.04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.07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.05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.05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6" name="组 45"/>
          <p:cNvGrpSpPr/>
          <p:nvPr/>
        </p:nvGrpSpPr>
        <p:grpSpPr>
          <a:xfrm>
            <a:off x="1206080" y="3705604"/>
            <a:ext cx="4943485" cy="553998"/>
            <a:chOff x="1142576" y="4298256"/>
            <a:chExt cx="4943485" cy="553998"/>
          </a:xfrm>
        </p:grpSpPr>
        <p:grpSp>
          <p:nvGrpSpPr>
            <p:cNvPr id="20" name="组 19"/>
            <p:cNvGrpSpPr/>
            <p:nvPr/>
          </p:nvGrpSpPr>
          <p:grpSpPr>
            <a:xfrm>
              <a:off x="1142576" y="4298256"/>
              <a:ext cx="2462323" cy="553998"/>
              <a:chOff x="1647975" y="4345434"/>
              <a:chExt cx="2462323" cy="55399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1977793" y="4345434"/>
                <a:ext cx="2132505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3000" dirty="0" smtClean="0"/>
                  <a:t> </a:t>
                </a:r>
                <a:r>
                  <a:rPr lang="en-US" altLang="zh-CN" sz="3000" dirty="0" smtClean="0"/>
                  <a:t>is</a:t>
                </a:r>
                <a:r>
                  <a:rPr lang="zh-CN" altLang="en-US" sz="3000" dirty="0" smtClean="0"/>
                  <a:t> </a:t>
                </a:r>
                <a:r>
                  <a:rPr lang="en-US" altLang="zh-CN" sz="3000" dirty="0" smtClean="0"/>
                  <a:t>of</a:t>
                </a:r>
                <a:r>
                  <a:rPr lang="zh-CN" altLang="en-US" sz="3000" dirty="0" smtClean="0"/>
                  <a:t> </a:t>
                </a:r>
                <a:r>
                  <a:rPr lang="en-US" altLang="zh-CN" sz="3000" dirty="0" smtClean="0">
                    <a:solidFill>
                      <a:srgbClr val="CD6167"/>
                    </a:solidFill>
                  </a:rPr>
                  <a:t>rank</a:t>
                </a:r>
                <a:r>
                  <a:rPr lang="zh-CN" altLang="en-US" sz="3000" dirty="0" smtClean="0">
                    <a:solidFill>
                      <a:srgbClr val="CD6167"/>
                    </a:solidFill>
                  </a:rPr>
                  <a:t> </a:t>
                </a:r>
                <a:r>
                  <a:rPr lang="en-US" altLang="zh-CN" sz="3000" dirty="0" smtClean="0">
                    <a:solidFill>
                      <a:srgbClr val="CD6167"/>
                    </a:solidFill>
                  </a:rPr>
                  <a:t>2:</a:t>
                </a:r>
                <a:r>
                  <a:rPr lang="zh-CN" altLang="en-US" sz="3000" dirty="0" smtClean="0">
                    <a:solidFill>
                      <a:srgbClr val="CD6167"/>
                    </a:solidFill>
                  </a:rPr>
                  <a:t> </a:t>
                </a:r>
                <a:endParaRPr lang="zh-CN" altLang="en-US" sz="3000" dirty="0">
                  <a:solidFill>
                    <a:srgbClr val="CD6167"/>
                  </a:solidFill>
                </a:endParaRPr>
              </a:p>
            </p:txBody>
          </p:sp>
          <p:pic>
            <p:nvPicPr>
              <p:cNvPr id="9" name="图片 8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975" y="4514133"/>
                <a:ext cx="241300" cy="266700"/>
              </a:xfrm>
              <a:prstGeom prst="rect">
                <a:avLst/>
              </a:prstGeom>
            </p:spPr>
          </p:pic>
        </p:grpSp>
        <p:pic>
          <p:nvPicPr>
            <p:cNvPr id="44" name="图片 4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061" y="4416162"/>
              <a:ext cx="2286000" cy="381000"/>
            </a:xfrm>
            <a:prstGeom prst="rect">
              <a:avLst/>
            </a:prstGeom>
          </p:spPr>
        </p:pic>
      </p:grpSp>
      <p:graphicFrame>
        <p:nvGraphicFramePr>
          <p:cNvPr id="48" name="表格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131520"/>
              </p:ext>
            </p:extLst>
          </p:nvPr>
        </p:nvGraphicFramePr>
        <p:xfrm>
          <a:off x="8451394" y="4491944"/>
          <a:ext cx="2762435" cy="27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  <a:gridCol w="552487"/>
                <a:gridCol w="552487"/>
                <a:gridCol w="552487"/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5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3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4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9" name="表格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2830"/>
              </p:ext>
            </p:extLst>
          </p:nvPr>
        </p:nvGraphicFramePr>
        <p:xfrm>
          <a:off x="4485065" y="4491944"/>
          <a:ext cx="552487" cy="27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.40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.20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.15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.15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.10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0" name="表格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529985"/>
              </p:ext>
            </p:extLst>
          </p:nvPr>
        </p:nvGraphicFramePr>
        <p:xfrm>
          <a:off x="5329982" y="4496161"/>
          <a:ext cx="552487" cy="2736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.15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.40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.15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.10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.20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11" y="7331636"/>
            <a:ext cx="203200" cy="254000"/>
          </a:xfrm>
          <a:prstGeom prst="rect">
            <a:avLst/>
          </a:prstGeom>
        </p:spPr>
      </p:pic>
      <p:pic>
        <p:nvPicPr>
          <p:cNvPr id="53" name="图片 52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7" y="7331636"/>
            <a:ext cx="165100" cy="254000"/>
          </a:xfrm>
          <a:prstGeom prst="rect">
            <a:avLst/>
          </a:prstGeom>
        </p:spPr>
      </p:pic>
      <p:pic>
        <p:nvPicPr>
          <p:cNvPr id="54" name="图片 5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2" y="7318936"/>
            <a:ext cx="241300" cy="266700"/>
          </a:xfrm>
          <a:prstGeom prst="rect">
            <a:avLst/>
          </a:prstGeom>
        </p:spPr>
      </p:pic>
      <p:pic>
        <p:nvPicPr>
          <p:cNvPr id="55" name="图片 54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00" y="5710095"/>
            <a:ext cx="1079500" cy="279400"/>
          </a:xfrm>
          <a:prstGeom prst="rect">
            <a:avLst/>
          </a:prstGeom>
        </p:spPr>
      </p:pic>
      <p:pic>
        <p:nvPicPr>
          <p:cNvPr id="56" name="图片 5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912" y="7318936"/>
            <a:ext cx="279400" cy="2667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2007535" y="7928146"/>
            <a:ext cx="9740443" cy="1383922"/>
            <a:chOff x="2007535" y="8288019"/>
            <a:chExt cx="9740443" cy="1383922"/>
          </a:xfrm>
        </p:grpSpPr>
        <p:pic>
          <p:nvPicPr>
            <p:cNvPr id="33" name="图片 32" descr="latex-image-1.pdf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847" y="8428015"/>
              <a:ext cx="338391" cy="441379"/>
            </a:xfrm>
            <a:prstGeom prst="rect">
              <a:avLst/>
            </a:prstGeom>
          </p:spPr>
        </p:pic>
        <p:sp>
          <p:nvSpPr>
            <p:cNvPr id="35" name="Shape 25"/>
            <p:cNvSpPr txBox="1">
              <a:spLocks/>
            </p:cNvSpPr>
            <p:nvPr/>
          </p:nvSpPr>
          <p:spPr>
            <a:xfrm>
              <a:off x="2007535" y="8288019"/>
              <a:ext cx="9740443" cy="1383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 marL="127000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rgbClr val="015BAD"/>
                  </a:solidFill>
                </a:rPr>
                <a:t>Goal: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find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rank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-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2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       </a:t>
              </a:r>
              <a:r>
                <a:rPr lang="en-US" altLang="zh-CN" sz="3000" dirty="0">
                  <a:solidFill>
                    <a:srgbClr val="015BAD"/>
                  </a:solidFill>
                </a:rPr>
                <a:t>s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uch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that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endParaRPr lang="en-US" altLang="zh-CN" sz="3000" dirty="0" smtClean="0">
                <a:solidFill>
                  <a:srgbClr val="015BAD"/>
                </a:solidFill>
              </a:endParaRPr>
            </a:p>
            <a:p>
              <a:pPr marL="127000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rgbClr val="015BAD"/>
                  </a:solidFill>
                </a:rPr>
                <a:t>N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>
                  <a:solidFill>
                    <a:srgbClr val="015BAD"/>
                  </a:solidFill>
                </a:rPr>
                <a:t>s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ample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complexity: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upper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bound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algorithm,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lower</a:t>
              </a:r>
              <a:r>
                <a:rPr lang="zh-CN" altLang="en-US" sz="3000" dirty="0" smtClean="0">
                  <a:solidFill>
                    <a:srgbClr val="015BAD"/>
                  </a:solidFill>
                </a:rPr>
                <a:t> </a:t>
              </a:r>
              <a:r>
                <a:rPr lang="en-US" altLang="zh-CN" sz="3000" dirty="0" smtClean="0">
                  <a:solidFill>
                    <a:srgbClr val="015BAD"/>
                  </a:solidFill>
                </a:rPr>
                <a:t>bound</a:t>
              </a:r>
            </a:p>
          </p:txBody>
        </p:sp>
        <p:pic>
          <p:nvPicPr>
            <p:cNvPr id="37" name="图片 36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3123" y="8406182"/>
              <a:ext cx="2277332" cy="519660"/>
            </a:xfrm>
            <a:prstGeom prst="rect">
              <a:avLst/>
            </a:prstGeom>
          </p:spPr>
        </p:pic>
      </p:grpSp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848" y="5769559"/>
            <a:ext cx="12065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763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"/>
          <p:cNvSpPr txBox="1">
            <a:spLocks/>
          </p:cNvSpPr>
          <p:nvPr/>
        </p:nvSpPr>
        <p:spPr>
          <a:xfrm>
            <a:off x="3124365" y="98278"/>
            <a:ext cx="8326985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Connection to mixture models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41979" y="3281712"/>
            <a:ext cx="5094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j</a:t>
            </a:r>
            <a:r>
              <a:rPr lang="en-US" altLang="zh-CN" sz="2800" dirty="0" smtClean="0"/>
              <a:t>oint 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word pairs</a:t>
            </a:r>
            <a:endParaRPr lang="zh-CN" altLang="en-US" sz="2800" dirty="0"/>
          </a:p>
        </p:txBody>
      </p:sp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18" y="3432387"/>
            <a:ext cx="241300" cy="2667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191375" y="6143786"/>
            <a:ext cx="54335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d</a:t>
            </a:r>
            <a:r>
              <a:rPr lang="en-US" altLang="zh-CN" sz="2800" dirty="0" smtClean="0"/>
              <a:t>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 consecutive outputs</a:t>
            </a:r>
            <a:endParaRPr lang="zh-CN" altLang="en-US" sz="2800" dirty="0"/>
          </a:p>
        </p:txBody>
      </p:sp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14" y="6294461"/>
            <a:ext cx="241300" cy="2667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18" y="2022499"/>
            <a:ext cx="5410200" cy="10541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98710" y="2320535"/>
            <a:ext cx="112866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CD6167"/>
                </a:solidFill>
              </a:rPr>
              <a:t>Topic </a:t>
            </a:r>
          </a:p>
          <a:p>
            <a:r>
              <a:rPr lang="en-US" altLang="zh-CN" sz="2800" dirty="0" smtClean="0">
                <a:solidFill>
                  <a:srgbClr val="CD6167"/>
                </a:solidFill>
              </a:rPr>
              <a:t>model</a:t>
            </a:r>
            <a:endParaRPr lang="zh-CN" altLang="en-US" sz="2800" dirty="0">
              <a:solidFill>
                <a:srgbClr val="CD6167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8710" y="5717010"/>
            <a:ext cx="10302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CD6167"/>
                </a:solidFill>
              </a:rPr>
              <a:t>HMM</a:t>
            </a:r>
            <a:endParaRPr lang="zh-CN" altLang="en-US" sz="2800" dirty="0">
              <a:solidFill>
                <a:srgbClr val="CD6167"/>
              </a:solidFill>
            </a:endParaRPr>
          </a:p>
        </p:txBody>
      </p: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00" y="5497230"/>
            <a:ext cx="6908800" cy="457200"/>
          </a:xfrm>
          <a:prstGeom prst="rect">
            <a:avLst/>
          </a:prstGeom>
        </p:spPr>
      </p:pic>
      <p:sp>
        <p:nvSpPr>
          <p:cNvPr id="21" name="Shape 25"/>
          <p:cNvSpPr txBox="1">
            <a:spLocks/>
          </p:cNvSpPr>
          <p:nvPr/>
        </p:nvSpPr>
        <p:spPr>
          <a:xfrm>
            <a:off x="0" y="7667198"/>
            <a:ext cx="13004800" cy="17311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015BAD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15BAD"/>
                </a:solidFill>
              </a:rPr>
              <a:t>empirical counts      </a:t>
            </a:r>
            <a:r>
              <a:rPr lang="en-US" altLang="zh-CN" sz="3200" dirty="0">
                <a:solidFill>
                  <a:srgbClr val="015BAD"/>
                </a:solidFill>
                <a:sym typeface="Wingdings"/>
              </a:rPr>
              <a:t> </a:t>
            </a:r>
            <a:r>
              <a:rPr lang="en-US" altLang="zh-CN" sz="3200" dirty="0" smtClean="0">
                <a:solidFill>
                  <a:srgbClr val="015BAD"/>
                </a:solidFill>
                <a:sym typeface="Wingdings"/>
              </a:rPr>
              <a:t>          find low rank       close to </a:t>
            </a:r>
            <a:endParaRPr lang="en-US" altLang="zh-CN" sz="3200" dirty="0" smtClean="0">
              <a:solidFill>
                <a:srgbClr val="015BAD"/>
              </a:solidFill>
            </a:endParaRPr>
          </a:p>
        </p:txBody>
      </p:sp>
      <p:pic>
        <p:nvPicPr>
          <p:cNvPr id="26" name="图片 2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1" y="8790865"/>
            <a:ext cx="292100" cy="279400"/>
          </a:xfrm>
          <a:prstGeom prst="rect">
            <a:avLst/>
          </a:prstGeom>
        </p:spPr>
      </p:pic>
      <p:pic>
        <p:nvPicPr>
          <p:cNvPr id="27" name="图片 2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06" y="8676565"/>
            <a:ext cx="292100" cy="393700"/>
          </a:xfrm>
          <a:prstGeom prst="rect">
            <a:avLst/>
          </a:prstGeom>
        </p:spPr>
      </p:pic>
      <p:pic>
        <p:nvPicPr>
          <p:cNvPr id="28" name="图片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994" y="8790865"/>
            <a:ext cx="241300" cy="2794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6533803" y="7739166"/>
            <a:ext cx="4512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15BAD"/>
                </a:solidFill>
                <a:latin typeface="Myriad Pro"/>
                <a:cs typeface="Myriad Pro"/>
              </a:rPr>
              <a:t>Extract parameters</a:t>
            </a:r>
            <a:r>
              <a:rPr lang="zh-CN" altLang="en-US" sz="2800" dirty="0" smtClean="0">
                <a:solidFill>
                  <a:srgbClr val="015BAD"/>
                </a:solidFill>
                <a:latin typeface="Myriad Pro"/>
                <a:cs typeface="Myriad Pro"/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  <a:latin typeface="Myriad Pro"/>
                <a:cs typeface="Myriad Pro"/>
              </a:rPr>
              <a:t>estimates</a:t>
            </a:r>
            <a:endParaRPr lang="zh-CN" altLang="en-US" sz="2800" dirty="0">
              <a:solidFill>
                <a:srgbClr val="015BAD"/>
              </a:solidFill>
              <a:latin typeface="Myriad Pro"/>
              <a:cs typeface="Myriad Pro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25949" y="7740668"/>
            <a:ext cx="2542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15BAD"/>
                </a:solidFill>
                <a:latin typeface="Myriad Pro"/>
                <a:cs typeface="Myriad Pro"/>
              </a:rPr>
              <a:t>N  data</a:t>
            </a:r>
            <a:r>
              <a:rPr lang="zh-CN" altLang="en-US" sz="2800" dirty="0" smtClean="0">
                <a:solidFill>
                  <a:srgbClr val="015BAD"/>
                </a:solidFill>
                <a:latin typeface="Myriad Pro"/>
                <a:cs typeface="Myriad Pro"/>
              </a:rPr>
              <a:t> </a:t>
            </a:r>
            <a:r>
              <a:rPr lang="en-US" altLang="zh-CN" sz="2800" dirty="0" smtClean="0">
                <a:solidFill>
                  <a:srgbClr val="015BAD"/>
                </a:solidFill>
                <a:latin typeface="Myriad Pro"/>
                <a:cs typeface="Myriad Pro"/>
              </a:rPr>
              <a:t>samples</a:t>
            </a:r>
            <a:endParaRPr lang="zh-CN" altLang="en-US" sz="2800" dirty="0">
              <a:solidFill>
                <a:srgbClr val="015BAD"/>
              </a:solidFill>
              <a:latin typeface="Myriad Pro"/>
              <a:cs typeface="Myriad Pro"/>
            </a:endParaRPr>
          </a:p>
        </p:txBody>
      </p:sp>
      <p:cxnSp>
        <p:nvCxnSpPr>
          <p:cNvPr id="35" name="直线箭头连接符 34"/>
          <p:cNvCxnSpPr/>
          <p:nvPr/>
        </p:nvCxnSpPr>
        <p:spPr>
          <a:xfrm flipV="1">
            <a:off x="8970806" y="8284967"/>
            <a:ext cx="0" cy="343628"/>
          </a:xfrm>
          <a:prstGeom prst="straightConnector1">
            <a:avLst/>
          </a:prstGeom>
          <a:noFill/>
          <a:ln w="38100" cap="flat" cmpd="sng">
            <a:solidFill>
              <a:srgbClr val="0365C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线箭头连接符 39"/>
          <p:cNvCxnSpPr/>
          <p:nvPr/>
        </p:nvCxnSpPr>
        <p:spPr>
          <a:xfrm flipV="1">
            <a:off x="4064165" y="8284967"/>
            <a:ext cx="0" cy="343628"/>
          </a:xfrm>
          <a:prstGeom prst="straightConnector1">
            <a:avLst/>
          </a:prstGeom>
          <a:noFill/>
          <a:ln w="38100" cap="flat" cmpd="sng">
            <a:solidFill>
              <a:srgbClr val="0365C0"/>
            </a:solidFill>
            <a:prstDash val="solid"/>
            <a:miter lim="400000"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直线箭头连接符 40"/>
          <p:cNvCxnSpPr/>
          <p:nvPr/>
        </p:nvCxnSpPr>
        <p:spPr>
          <a:xfrm>
            <a:off x="5805366" y="8907313"/>
            <a:ext cx="671458" cy="0"/>
          </a:xfrm>
          <a:prstGeom prst="straightConnector1">
            <a:avLst/>
          </a:prstGeom>
          <a:noFill/>
          <a:ln w="57150" cap="flat" cmpd="sng">
            <a:solidFill>
              <a:srgbClr val="FF4971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 descr="mix-topic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365" y="1245701"/>
            <a:ext cx="2865120" cy="2919984"/>
          </a:xfrm>
          <a:prstGeom prst="rect">
            <a:avLst/>
          </a:prstGeom>
        </p:spPr>
      </p:pic>
      <p:pic>
        <p:nvPicPr>
          <p:cNvPr id="7" name="图片 6" descr="mix-hmm-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77" y="4497486"/>
            <a:ext cx="2865120" cy="29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09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Learning Mixture </a:t>
            </a:r>
            <a:r>
              <a:rPr lang="en-US" sz="4000" dirty="0">
                <a:solidFill>
                  <a:srgbClr val="CD6167"/>
                </a:solidFill>
              </a:rPr>
              <a:t>M</a:t>
            </a:r>
            <a:r>
              <a:rPr lang="en-US" sz="4000" dirty="0" smtClean="0">
                <a:solidFill>
                  <a:srgbClr val="CD6167"/>
                </a:solidFill>
              </a:rPr>
              <a:t>odels</a:t>
            </a:r>
            <a:endParaRPr sz="4000" dirty="0">
              <a:solidFill>
                <a:srgbClr val="CD6167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05" y="1614036"/>
            <a:ext cx="4591880" cy="3443910"/>
          </a:xfrm>
          <a:prstGeom prst="rect">
            <a:avLst/>
          </a:prstGeom>
        </p:spPr>
      </p:pic>
      <p:pic>
        <p:nvPicPr>
          <p:cNvPr id="2" name="图片 1" descr="figure1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330" y="5747031"/>
            <a:ext cx="4555317" cy="2936485"/>
          </a:xfrm>
          <a:prstGeom prst="rect">
            <a:avLst/>
          </a:prstGeom>
        </p:spPr>
      </p:pic>
      <p:sp>
        <p:nvSpPr>
          <p:cNvPr id="8" name="Shape 25"/>
          <p:cNvSpPr txBox="1">
            <a:spLocks/>
          </p:cNvSpPr>
          <p:nvPr/>
        </p:nvSpPr>
        <p:spPr>
          <a:xfrm>
            <a:off x="6895863" y="1614036"/>
            <a:ext cx="4762053" cy="81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Gaussian Mixtures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</a:rPr>
              <a:t>(GMMs)</a:t>
            </a:r>
          </a:p>
        </p:txBody>
      </p:sp>
      <p:sp>
        <p:nvSpPr>
          <p:cNvPr id="9" name="Rectangle 8"/>
          <p:cNvSpPr/>
          <p:nvPr/>
        </p:nvSpPr>
        <p:spPr>
          <a:xfrm>
            <a:off x="6895863" y="5652279"/>
            <a:ext cx="48324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Topic Models  (Bag of Words)</a:t>
            </a:r>
            <a:endParaRPr lang="en-US" altLang="zh-CN" sz="30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25297" y="2726871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Cluster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467241" y="3625043"/>
            <a:ext cx="2465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n</a:t>
            </a:r>
            <a:r>
              <a:rPr lang="en-US" altLang="zh-CN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-dim data points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298558" y="6765114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Topic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67241" y="7663286"/>
            <a:ext cx="25058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n</a:t>
            </a:r>
            <a:r>
              <a:rPr lang="zh-CN" alt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w</a:t>
            </a:r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ords </a:t>
            </a:r>
            <a:b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</a:br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in each document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pic>
        <p:nvPicPr>
          <p:cNvPr id="26" name="图片 2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748" y="7366892"/>
            <a:ext cx="152400" cy="241300"/>
          </a:xfrm>
          <a:prstGeom prst="rect">
            <a:avLst/>
          </a:prstGeom>
        </p:spPr>
      </p:pic>
      <p:pic>
        <p:nvPicPr>
          <p:cNvPr id="27" name="图片 26" descr="mix-top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57" y="2726871"/>
            <a:ext cx="1993392" cy="1408176"/>
          </a:xfrm>
          <a:prstGeom prst="rect">
            <a:avLst/>
          </a:prstGeom>
        </p:spPr>
      </p:pic>
      <p:pic>
        <p:nvPicPr>
          <p:cNvPr id="28" name="图片 27" descr="mix-topi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57" y="6765114"/>
            <a:ext cx="1993392" cy="1408176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412" y="3266385"/>
            <a:ext cx="152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83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"/>
          <p:cNvSpPr txBox="1">
            <a:spLocks/>
          </p:cNvSpPr>
          <p:nvPr/>
        </p:nvSpPr>
        <p:spPr>
          <a:xfrm>
            <a:off x="398710" y="98278"/>
            <a:ext cx="12294478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Attempt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13783" y="3313347"/>
            <a:ext cx="4996557" cy="563607"/>
            <a:chOff x="1608679" y="2508925"/>
            <a:chExt cx="4996557" cy="563607"/>
          </a:xfrm>
        </p:grpSpPr>
        <p:sp>
          <p:nvSpPr>
            <p:cNvPr id="2" name="矩形 1"/>
            <p:cNvSpPr/>
            <p:nvPr/>
          </p:nvSpPr>
          <p:spPr>
            <a:xfrm>
              <a:off x="1608679" y="2508925"/>
              <a:ext cx="305160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/>
                <a:t>Probability</a:t>
              </a:r>
              <a:r>
                <a:rPr lang="zh-CN" altLang="en-US" sz="3000" dirty="0"/>
                <a:t> </a:t>
              </a:r>
              <a:r>
                <a:rPr lang="en-US" altLang="zh-CN" sz="3000" dirty="0" smtClean="0"/>
                <a:t>Matrix</a:t>
              </a:r>
              <a:r>
                <a:rPr lang="zh-CN" altLang="en-US" sz="3000" dirty="0" smtClean="0"/>
                <a:t> </a:t>
              </a:r>
              <a:endParaRPr lang="zh-CN" altLang="en-US" sz="3000" dirty="0"/>
            </a:p>
          </p:txBody>
        </p:sp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336" y="2589932"/>
              <a:ext cx="1866900" cy="4826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13376" y="3888514"/>
            <a:ext cx="5143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       </a:t>
            </a:r>
            <a:r>
              <a:rPr lang="en-US" altLang="zh-CN" sz="2800" dirty="0" smtClean="0"/>
              <a:t> outcomes)</a:t>
            </a:r>
            <a:endParaRPr lang="zh-CN" altLang="en-US" sz="2800" dirty="0"/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95" y="3950149"/>
            <a:ext cx="533400" cy="3556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7412397" y="3923984"/>
            <a:ext cx="5047943" cy="466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freq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counts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over</a:t>
            </a:r>
            <a:r>
              <a:rPr lang="zh-CN" altLang="en-US" sz="2800" dirty="0" smtClean="0"/>
              <a:t>        </a:t>
            </a:r>
            <a:r>
              <a:rPr lang="en-US" altLang="zh-CN" sz="2800" dirty="0"/>
              <a:t>outcomes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13" y="3980142"/>
            <a:ext cx="533400" cy="3556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01" y="5334884"/>
            <a:ext cx="2717800" cy="368300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7223009" y="3336642"/>
            <a:ext cx="5237331" cy="553998"/>
            <a:chOff x="7455857" y="2532220"/>
            <a:chExt cx="5237331" cy="553998"/>
          </a:xfrm>
        </p:grpSpPr>
        <p:sp>
          <p:nvSpPr>
            <p:cNvPr id="42" name="矩形 41"/>
            <p:cNvSpPr/>
            <p:nvPr/>
          </p:nvSpPr>
          <p:spPr>
            <a:xfrm>
              <a:off x="7455857" y="2532220"/>
              <a:ext cx="5237331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/>
                <a:t> </a:t>
              </a:r>
              <a:r>
                <a:rPr lang="en-US" altLang="zh-CN" sz="3000" dirty="0" smtClean="0"/>
                <a:t>       </a:t>
              </a:r>
              <a:r>
                <a:rPr lang="en-US" altLang="zh-CN" sz="3000" dirty="0" err="1" smtClean="0"/>
                <a:t>i.i.d</a:t>
              </a:r>
              <a:r>
                <a:rPr lang="en-US" altLang="zh-CN" sz="3000" dirty="0" smtClean="0"/>
                <a:t>. samples from the </a:t>
              </a:r>
              <a:r>
                <a:rPr lang="en-US" altLang="zh-CN" sz="3000" dirty="0" err="1" smtClean="0"/>
                <a:t>distr</a:t>
              </a:r>
              <a:endParaRPr lang="zh-CN" altLang="en-US" sz="3000" dirty="0"/>
            </a:p>
          </p:txBody>
        </p:sp>
        <p:pic>
          <p:nvPicPr>
            <p:cNvPr id="18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0388" y="2689181"/>
              <a:ext cx="330200" cy="266700"/>
            </a:xfrm>
            <a:prstGeom prst="rect">
              <a:avLst/>
            </a:prstGeom>
          </p:spPr>
        </p:pic>
      </p:grpSp>
      <p:grpSp>
        <p:nvGrpSpPr>
          <p:cNvPr id="20" name="组 19"/>
          <p:cNvGrpSpPr/>
          <p:nvPr/>
        </p:nvGrpSpPr>
        <p:grpSpPr>
          <a:xfrm>
            <a:off x="647235" y="5166185"/>
            <a:ext cx="2462323" cy="553998"/>
            <a:chOff x="1647975" y="4345434"/>
            <a:chExt cx="2462323" cy="553998"/>
          </a:xfrm>
        </p:grpSpPr>
        <p:sp>
          <p:nvSpPr>
            <p:cNvPr id="25" name="矩形 24"/>
            <p:cNvSpPr/>
            <p:nvPr/>
          </p:nvSpPr>
          <p:spPr>
            <a:xfrm>
              <a:off x="1977793" y="4345434"/>
              <a:ext cx="2132505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</a:rPr>
                <a:t>is</a:t>
              </a:r>
              <a:r>
                <a:rPr lang="zh-CN" altLang="en-US" sz="30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</a:rPr>
                <a:t>of</a:t>
              </a:r>
              <a:r>
                <a:rPr lang="zh-CN" altLang="en-US" sz="30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</a:rPr>
                <a:t>rank</a:t>
              </a:r>
              <a:r>
                <a:rPr lang="zh-CN" altLang="en-US" sz="30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</a:rPr>
                <a:t>2:</a:t>
              </a:r>
              <a:r>
                <a:rPr lang="zh-CN" altLang="en-US" sz="3000" dirty="0" smtClean="0">
                  <a:solidFill>
                    <a:schemeClr val="tx1"/>
                  </a:solidFill>
                </a:rPr>
                <a:t> </a:t>
              </a:r>
              <a:endParaRPr lang="zh-CN" altLang="en-US" sz="3000" dirty="0">
                <a:solidFill>
                  <a:schemeClr val="tx1"/>
                </a:solidFill>
              </a:endParaRPr>
            </a:p>
          </p:txBody>
        </p:sp>
        <p:pic>
          <p:nvPicPr>
            <p:cNvPr id="9" name="图片 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975" y="4514133"/>
              <a:ext cx="241300" cy="266700"/>
            </a:xfrm>
            <a:prstGeom prst="rect">
              <a:avLst/>
            </a:prstGeom>
          </p:spPr>
        </p:pic>
      </p:grpSp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20" y="5283352"/>
            <a:ext cx="2730500" cy="406400"/>
          </a:xfrm>
          <a:prstGeom prst="rect">
            <a:avLst/>
          </a:prstGeom>
        </p:spPr>
      </p:pic>
      <p:pic>
        <p:nvPicPr>
          <p:cNvPr id="34" name="图片 3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181" y="2317236"/>
            <a:ext cx="485571" cy="392192"/>
          </a:xfrm>
          <a:prstGeom prst="rect">
            <a:avLst/>
          </a:prstGeom>
        </p:spPr>
      </p:pic>
      <p:pic>
        <p:nvPicPr>
          <p:cNvPr id="35" name="图片 3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36" y="2317236"/>
            <a:ext cx="283226" cy="448441"/>
          </a:xfrm>
          <a:prstGeom prst="rect">
            <a:avLst/>
          </a:prstGeom>
        </p:spPr>
      </p:pic>
      <p:cxnSp>
        <p:nvCxnSpPr>
          <p:cNvPr id="37" name="Straight Arrow Connector 17"/>
          <p:cNvCxnSpPr/>
          <p:nvPr/>
        </p:nvCxnSpPr>
        <p:spPr>
          <a:xfrm>
            <a:off x="5571207" y="2547107"/>
            <a:ext cx="2764565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562671" y="6393016"/>
            <a:ext cx="14592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/>
              <a:t>1</a:t>
            </a:r>
            <a:r>
              <a:rPr lang="en-US" altLang="zh-CN" sz="3000" baseline="30000" dirty="0" smtClean="0"/>
              <a:t>st</a:t>
            </a:r>
            <a:r>
              <a:rPr lang="en-US" altLang="zh-CN" sz="3000" dirty="0" smtClean="0"/>
              <a:t>  SVD</a:t>
            </a:r>
            <a:endParaRPr lang="zh-CN" altLang="en-US" sz="3000" dirty="0"/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23" y="6496817"/>
            <a:ext cx="1841500" cy="368300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23" y="7267327"/>
            <a:ext cx="2070100" cy="368300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562671" y="7081629"/>
            <a:ext cx="1438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/>
              <a:t>2</a:t>
            </a:r>
            <a:r>
              <a:rPr lang="en-US" altLang="zh-CN" sz="3000" baseline="30000" dirty="0" smtClean="0"/>
              <a:t>nd</a:t>
            </a:r>
            <a:r>
              <a:rPr lang="en-US" altLang="zh-CN" sz="3000" dirty="0" smtClean="0"/>
              <a:t> SVD</a:t>
            </a:r>
            <a:endParaRPr lang="zh-CN" altLang="en-US" sz="3000" dirty="0"/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510" y="6414185"/>
            <a:ext cx="2260600" cy="482600"/>
          </a:xfrm>
          <a:prstGeom prst="rect">
            <a:avLst/>
          </a:prstGeom>
        </p:spPr>
      </p:pic>
      <p:cxnSp>
        <p:nvCxnSpPr>
          <p:cNvPr id="28" name="Straight Arrow Connector 17"/>
          <p:cNvCxnSpPr/>
          <p:nvPr/>
        </p:nvCxnSpPr>
        <p:spPr>
          <a:xfrm flipH="1">
            <a:off x="5571207" y="6865117"/>
            <a:ext cx="2688510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127174" y="2023887"/>
            <a:ext cx="1536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generate</a:t>
            </a:r>
            <a:endParaRPr lang="zh-CN" altLang="en-US" sz="2800" dirty="0"/>
          </a:p>
        </p:txBody>
      </p:sp>
      <p:sp>
        <p:nvSpPr>
          <p:cNvPr id="38" name="矩形 37"/>
          <p:cNvSpPr/>
          <p:nvPr/>
        </p:nvSpPr>
        <p:spPr>
          <a:xfrm>
            <a:off x="6127174" y="6373565"/>
            <a:ext cx="1525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</a:t>
            </a:r>
            <a:r>
              <a:rPr lang="en-US" altLang="zh-CN" sz="2800" dirty="0" smtClean="0"/>
              <a:t>stimate</a:t>
            </a:r>
            <a:endParaRPr lang="zh-CN" altLang="en-US" sz="2800" dirty="0"/>
          </a:p>
        </p:txBody>
      </p:sp>
      <p:sp>
        <p:nvSpPr>
          <p:cNvPr id="31" name="文本框 30"/>
          <p:cNvSpPr txBox="1"/>
          <p:nvPr/>
        </p:nvSpPr>
        <p:spPr>
          <a:xfrm>
            <a:off x="9732542" y="6954615"/>
            <a:ext cx="41067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u="none" strike="noStrike" cap="none" spc="0" normalizeH="0" baseline="0" dirty="0" smtClean="0">
                <a:ln>
                  <a:noFill/>
                </a:ln>
                <a:solidFill>
                  <a:srgbClr val="CD6167"/>
                </a:solidFill>
                <a:effectLst/>
                <a:uFillTx/>
                <a:latin typeface="Avenir Next Regular"/>
                <a:cs typeface="Avenir Next Regular"/>
                <a:sym typeface="Titillium"/>
              </a:rPr>
              <a:t>?</a:t>
            </a:r>
            <a:endParaRPr kumimoji="0" lang="zh-CN" altLang="en-US" sz="4400" b="1" u="none" strike="noStrike" cap="none" spc="0" normalizeH="0" baseline="0" dirty="0">
              <a:ln>
                <a:noFill/>
              </a:ln>
              <a:solidFill>
                <a:srgbClr val="CD6167"/>
              </a:solidFill>
              <a:effectLst/>
              <a:uFillTx/>
              <a:latin typeface="Avenir Next Regular"/>
              <a:cs typeface="Avenir Next Regular"/>
              <a:sym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30622204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4"/>
          <p:cNvSpPr txBox="1">
            <a:spLocks/>
          </p:cNvSpPr>
          <p:nvPr/>
        </p:nvSpPr>
        <p:spPr>
          <a:xfrm>
            <a:off x="1439392" y="98278"/>
            <a:ext cx="11565407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Sub-Optimal Attempt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8" name="Shape 25"/>
          <p:cNvSpPr>
            <a:spLocks noGrp="1"/>
          </p:cNvSpPr>
          <p:nvPr>
            <p:ph type="body" idx="1"/>
          </p:nvPr>
        </p:nvSpPr>
        <p:spPr>
          <a:xfrm>
            <a:off x="1744163" y="2528579"/>
            <a:ext cx="7669307" cy="75184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Set         to be the </a:t>
            </a:r>
            <a:r>
              <a:rPr lang="en-US" altLang="zh-CN" sz="3000" dirty="0">
                <a:solidFill>
                  <a:schemeClr val="tx1"/>
                </a:solidFill>
              </a:rPr>
              <a:t>rank 2</a:t>
            </a:r>
            <a:r>
              <a:rPr lang="en-US" altLang="zh-CN" sz="3000" dirty="0">
                <a:solidFill>
                  <a:srgbClr val="015BAD"/>
                </a:solidFill>
              </a:rPr>
              <a:t> truncated SVD </a:t>
            </a:r>
            <a:r>
              <a:rPr lang="en-US" altLang="zh-CN" sz="3000" dirty="0" smtClean="0">
                <a:solidFill>
                  <a:schemeClr val="tx1"/>
                </a:solidFill>
              </a:rPr>
              <a:t>of</a:t>
            </a:r>
            <a:r>
              <a:rPr lang="en-US" altLang="zh-CN" sz="3000" dirty="0" smtClean="0">
                <a:solidFill>
                  <a:srgbClr val="FF777C"/>
                </a:solidFill>
              </a:rPr>
              <a:t> </a:t>
            </a:r>
            <a:endParaRPr lang="en-US" altLang="zh-CN" sz="3000" dirty="0">
              <a:solidFill>
                <a:schemeClr val="bg1"/>
              </a:solidFill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28" y="2687959"/>
            <a:ext cx="292100" cy="3810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06" y="2804373"/>
            <a:ext cx="279400" cy="266700"/>
          </a:xfrm>
          <a:prstGeom prst="rect">
            <a:avLst/>
          </a:prstGeom>
        </p:spPr>
      </p:pic>
      <p:grpSp>
        <p:nvGrpSpPr>
          <p:cNvPr id="22" name="组 21"/>
          <p:cNvGrpSpPr/>
          <p:nvPr/>
        </p:nvGrpSpPr>
        <p:grpSpPr>
          <a:xfrm>
            <a:off x="1744163" y="3510177"/>
            <a:ext cx="7771319" cy="1383922"/>
            <a:chOff x="982088" y="3510177"/>
            <a:chExt cx="7771319" cy="1383922"/>
          </a:xfrm>
        </p:grpSpPr>
        <p:sp>
          <p:nvSpPr>
            <p:cNvPr id="11" name="Shape 25"/>
            <p:cNvSpPr txBox="1">
              <a:spLocks/>
            </p:cNvSpPr>
            <p:nvPr/>
          </p:nvSpPr>
          <p:spPr>
            <a:xfrm>
              <a:off x="982088" y="3510177"/>
              <a:ext cx="7669307" cy="1383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chemeClr val="tx1"/>
                  </a:solidFill>
                </a:rPr>
                <a:t>To achieve estimation accuracy</a:t>
              </a:r>
              <a:br>
                <a:rPr lang="en-US" altLang="zh-CN" sz="3000" dirty="0" smtClean="0">
                  <a:solidFill>
                    <a:schemeClr val="tx1"/>
                  </a:solidFill>
                </a:rPr>
              </a:br>
              <a:r>
                <a:rPr lang="en-US" altLang="zh-CN" sz="3000" dirty="0" smtClean="0">
                  <a:solidFill>
                    <a:schemeClr val="tx1"/>
                  </a:solidFill>
                </a:rPr>
                <a:t>     need                    </a:t>
              </a:r>
            </a:p>
          </p:txBody>
        </p:sp>
        <p:pic>
          <p:nvPicPr>
            <p:cNvPr id="12" name="图片 1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718" y="3750098"/>
              <a:ext cx="2063689" cy="470909"/>
            </a:xfrm>
            <a:prstGeom prst="rect">
              <a:avLst/>
            </a:prstGeom>
          </p:spPr>
        </p:pic>
        <p:pic>
          <p:nvPicPr>
            <p:cNvPr id="9" name="图片 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29" y="4276011"/>
              <a:ext cx="2984500" cy="419100"/>
            </a:xfrm>
            <a:prstGeom prst="rect">
              <a:avLst/>
            </a:prstGeom>
          </p:spPr>
        </p:pic>
      </p:grpSp>
      <p:grpSp>
        <p:nvGrpSpPr>
          <p:cNvPr id="16" name="组 15"/>
          <p:cNvGrpSpPr/>
          <p:nvPr/>
        </p:nvGrpSpPr>
        <p:grpSpPr>
          <a:xfrm>
            <a:off x="1744163" y="6955673"/>
            <a:ext cx="10908395" cy="1696908"/>
            <a:chOff x="1059652" y="5864621"/>
            <a:chExt cx="10908395" cy="1696908"/>
          </a:xfrm>
        </p:grpSpPr>
        <p:sp>
          <p:nvSpPr>
            <p:cNvPr id="13" name="Shape 25"/>
            <p:cNvSpPr txBox="1">
              <a:spLocks/>
            </p:cNvSpPr>
            <p:nvPr/>
          </p:nvSpPr>
          <p:spPr>
            <a:xfrm>
              <a:off x="1059652" y="5864621"/>
              <a:ext cx="10908395" cy="16969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rgbClr val="CD6167"/>
                  </a:solidFill>
                </a:rPr>
                <a:t>Small data in practice!</a:t>
              </a:r>
            </a:p>
            <a:p>
              <a:pPr marL="508000" lvl="1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CN" altLang="en-US" sz="2800" dirty="0" smtClean="0">
                  <a:solidFill>
                    <a:srgbClr val="53585F"/>
                  </a:solidFill>
                </a:rPr>
                <a:t>      </a:t>
              </a:r>
              <a:r>
                <a:rPr lang="en-US" altLang="zh-CN" sz="2800" dirty="0" smtClean="0">
                  <a:solidFill>
                    <a:srgbClr val="53585F"/>
                  </a:solidFill>
                </a:rPr>
                <a:t>Word distribution in language has fat tail.</a:t>
              </a:r>
              <a:br>
                <a:rPr lang="en-US" altLang="zh-CN" sz="2800" dirty="0" smtClean="0">
                  <a:solidFill>
                    <a:srgbClr val="53585F"/>
                  </a:solidFill>
                </a:rPr>
              </a:br>
              <a:r>
                <a:rPr lang="zh-CN" altLang="en-US" sz="2800" dirty="0" smtClean="0">
                  <a:solidFill>
                    <a:srgbClr val="53585F"/>
                  </a:solidFill>
                </a:rPr>
                <a:t>      </a:t>
              </a:r>
              <a:r>
                <a:rPr lang="en-US" altLang="zh-CN" sz="2800" dirty="0" smtClean="0">
                  <a:solidFill>
                    <a:srgbClr val="53585F"/>
                  </a:solidFill>
                </a:rPr>
                <a:t>More sample documents       , larger the vocabulary size</a:t>
              </a:r>
              <a:endParaRPr lang="en-US" altLang="zh-CN" sz="2800" dirty="0">
                <a:solidFill>
                  <a:srgbClr val="53585F"/>
                </a:solidFill>
              </a:endParaRPr>
            </a:p>
          </p:txBody>
        </p:sp>
        <p:pic>
          <p:nvPicPr>
            <p:cNvPr id="10" name="图片 9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219" y="7076906"/>
              <a:ext cx="393700" cy="266700"/>
            </a:xfrm>
            <a:prstGeom prst="rect">
              <a:avLst/>
            </a:prstGeom>
          </p:spPr>
        </p:pic>
        <p:pic>
          <p:nvPicPr>
            <p:cNvPr id="14" name="图片 13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986" y="7091016"/>
              <a:ext cx="330200" cy="266700"/>
            </a:xfrm>
            <a:prstGeom prst="rect">
              <a:avLst/>
            </a:prstGeom>
          </p:spPr>
        </p:pic>
      </p:grpSp>
      <p:grpSp>
        <p:nvGrpSpPr>
          <p:cNvPr id="23" name="组 22"/>
          <p:cNvGrpSpPr/>
          <p:nvPr/>
        </p:nvGrpSpPr>
        <p:grpSpPr>
          <a:xfrm>
            <a:off x="1744163" y="5304441"/>
            <a:ext cx="7669307" cy="1383922"/>
            <a:chOff x="982088" y="4944680"/>
            <a:chExt cx="7669307" cy="1383922"/>
          </a:xfrm>
        </p:grpSpPr>
        <p:sp>
          <p:nvSpPr>
            <p:cNvPr id="17" name="Shape 25"/>
            <p:cNvSpPr txBox="1">
              <a:spLocks/>
            </p:cNvSpPr>
            <p:nvPr/>
          </p:nvSpPr>
          <p:spPr>
            <a:xfrm>
              <a:off x="982088" y="4944680"/>
              <a:ext cx="7669307" cy="13839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000" dirty="0" smtClean="0">
                  <a:solidFill>
                    <a:schemeClr val="tx1"/>
                  </a:solidFill>
                </a:rPr>
                <a:t>Not sample efficient! </a:t>
              </a:r>
            </a:p>
            <a:p>
              <a:pPr marL="508000" lvl="1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zh-CN" altLang="zh-CN" sz="3000" dirty="0">
                  <a:solidFill>
                    <a:schemeClr val="tx1"/>
                  </a:solidFill>
                </a:rPr>
                <a:t> </a:t>
              </a:r>
              <a:r>
                <a:rPr lang="zh-CN" altLang="en-US" sz="3000" dirty="0" smtClean="0">
                  <a:solidFill>
                    <a:schemeClr val="tx1"/>
                  </a:solidFill>
                </a:rPr>
                <a:t>      </a:t>
              </a:r>
              <a:r>
                <a:rPr lang="en-US" altLang="zh-CN" sz="3000" dirty="0" smtClean="0">
                  <a:solidFill>
                    <a:schemeClr val="tx1"/>
                  </a:solidFill>
                </a:rPr>
                <a:t>MLE: </a:t>
              </a:r>
            </a:p>
          </p:txBody>
        </p:sp>
        <p:pic>
          <p:nvPicPr>
            <p:cNvPr id="19" name="图片 18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629" y="5809540"/>
              <a:ext cx="1663700" cy="368300"/>
            </a:xfrm>
            <a:prstGeom prst="rect">
              <a:avLst/>
            </a:prstGeom>
          </p:spPr>
        </p:pic>
      </p:grpSp>
      <p:cxnSp>
        <p:nvCxnSpPr>
          <p:cNvPr id="15" name="直线连接符 14"/>
          <p:cNvCxnSpPr/>
          <p:nvPr/>
        </p:nvCxnSpPr>
        <p:spPr>
          <a:xfrm>
            <a:off x="3714704" y="4741699"/>
            <a:ext cx="2984500" cy="0"/>
          </a:xfrm>
          <a:prstGeom prst="line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线连接符 24"/>
          <p:cNvCxnSpPr/>
          <p:nvPr/>
        </p:nvCxnSpPr>
        <p:spPr>
          <a:xfrm>
            <a:off x="3714704" y="6537601"/>
            <a:ext cx="1663700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34" y="1627581"/>
            <a:ext cx="6540500" cy="469900"/>
          </a:xfrm>
          <a:prstGeom prst="rect">
            <a:avLst/>
          </a:prstGeom>
        </p:spPr>
      </p:pic>
      <p:sp>
        <p:nvSpPr>
          <p:cNvPr id="20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3116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4"/>
          <p:cNvSpPr txBox="1">
            <a:spLocks/>
          </p:cNvSpPr>
          <p:nvPr/>
        </p:nvSpPr>
        <p:spPr>
          <a:xfrm>
            <a:off x="0" y="98278"/>
            <a:ext cx="13004800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Main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Theorem</a:t>
            </a:r>
            <a:endParaRPr lang="en-US" sz="4000" dirty="0">
              <a:solidFill>
                <a:srgbClr val="CD6167"/>
              </a:solidFill>
            </a:endParaRPr>
          </a:p>
        </p:txBody>
      </p:sp>
      <p:sp>
        <p:nvSpPr>
          <p:cNvPr id="12" name="Shape 24"/>
          <p:cNvSpPr txBox="1">
            <a:spLocks/>
          </p:cNvSpPr>
          <p:nvPr/>
        </p:nvSpPr>
        <p:spPr>
          <a:xfrm>
            <a:off x="398710" y="98278"/>
            <a:ext cx="3665455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2.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Low rank matrix</a:t>
            </a:r>
            <a:endParaRPr lang="en-US" sz="3600" dirty="0">
              <a:solidFill>
                <a:srgbClr val="53585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4634" y="1731024"/>
            <a:ext cx="1075166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Matching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upper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and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lower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bound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of</a:t>
            </a:r>
            <a:r>
              <a:rPr lang="zh-CN" altLang="en-US" sz="3200" b="1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b="1" dirty="0" smtClean="0">
                <a:solidFill>
                  <a:srgbClr val="CD6167"/>
                </a:solidFill>
                <a:latin typeface="Myriad Pro"/>
                <a:cs typeface="Myriad Pro"/>
              </a:rPr>
              <a:t>linear</a:t>
            </a:r>
            <a:r>
              <a:rPr lang="zh-CN" altLang="en-US" sz="3200" b="1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sample</a:t>
            </a:r>
            <a:r>
              <a:rPr lang="zh-CN" altLang="en-US" sz="320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  <a:latin typeface="Myriad Pro"/>
                <a:cs typeface="Myriad Pro"/>
              </a:rPr>
              <a:t>complexity</a:t>
            </a:r>
            <a:endParaRPr lang="zh-CN" altLang="en-US" sz="3200" dirty="0">
              <a:solidFill>
                <a:srgbClr val="CD6167"/>
              </a:solidFill>
              <a:latin typeface="Myriad Pro"/>
              <a:cs typeface="Myriad Pr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5343" y="2513715"/>
            <a:ext cx="11437840" cy="6135013"/>
          </a:xfrm>
          <a:prstGeom prst="rect">
            <a:avLst/>
          </a:prstGeom>
          <a:noFill/>
          <a:ln>
            <a:solidFill>
              <a:srgbClr val="FF777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7" name="Shape 25"/>
          <p:cNvSpPr txBox="1">
            <a:spLocks/>
          </p:cNvSpPr>
          <p:nvPr/>
        </p:nvSpPr>
        <p:spPr>
          <a:xfrm>
            <a:off x="1434500" y="2326540"/>
            <a:ext cx="10800342" cy="617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Our</a:t>
            </a:r>
            <a:r>
              <a:rPr lang="zh-CN" altLang="zh-CN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upper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bound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algorithm:</a:t>
            </a:r>
            <a:r>
              <a:rPr lang="zh-CN" altLang="en-US" sz="3000" dirty="0" smtClean="0">
                <a:solidFill>
                  <a:srgbClr val="53585F"/>
                </a:solidFill>
              </a:rPr>
              <a:t>  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Rank</a:t>
            </a:r>
            <a:r>
              <a:rPr lang="zh-CN" altLang="en-US" sz="2800" dirty="0">
                <a:solidFill>
                  <a:srgbClr val="53585F"/>
                </a:solidFill>
              </a:rPr>
              <a:t>-</a:t>
            </a:r>
            <a:r>
              <a:rPr lang="en-US" altLang="zh-CN" sz="2800" dirty="0">
                <a:solidFill>
                  <a:srgbClr val="53585F"/>
                </a:solidFill>
              </a:rPr>
              <a:t>2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estimate</a:t>
            </a:r>
            <a:r>
              <a:rPr lang="zh-CN" altLang="en-US" sz="2800" dirty="0" smtClean="0">
                <a:solidFill>
                  <a:srgbClr val="53585F"/>
                </a:solidFill>
              </a:rPr>
              <a:t>        </a:t>
            </a:r>
            <a:r>
              <a:rPr lang="en-US" altLang="zh-CN" sz="2800" dirty="0" smtClean="0">
                <a:solidFill>
                  <a:srgbClr val="53585F"/>
                </a:solidFill>
              </a:rPr>
              <a:t>with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accuracy</a:t>
            </a: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53585F"/>
                </a:solidFill>
              </a:rPr>
              <a:t>U</a:t>
            </a:r>
            <a:r>
              <a:rPr lang="en-US" altLang="zh-CN" sz="2800" dirty="0" smtClean="0">
                <a:solidFill>
                  <a:srgbClr val="53585F"/>
                </a:solidFill>
              </a:rPr>
              <a:t>sing</a:t>
            </a:r>
            <a:r>
              <a:rPr lang="zh-CN" altLang="en-US" sz="2800" dirty="0" smtClean="0">
                <a:solidFill>
                  <a:srgbClr val="53585F"/>
                </a:solidFill>
              </a:rPr>
              <a:t>                                 </a:t>
            </a:r>
            <a:r>
              <a:rPr lang="en-US" altLang="zh-CN" sz="2800" dirty="0" smtClean="0">
                <a:solidFill>
                  <a:srgbClr val="53585F"/>
                </a:solidFill>
              </a:rPr>
              <a:t>number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sample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counts</a:t>
            </a:r>
            <a:endParaRPr lang="en-US" altLang="zh-CN" sz="2800" dirty="0">
              <a:solidFill>
                <a:srgbClr val="53585F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rgbClr val="53585F"/>
                </a:solidFill>
              </a:rPr>
              <a:t>R</a:t>
            </a:r>
            <a:r>
              <a:rPr lang="en-US" altLang="zh-CN" sz="2800" dirty="0" smtClean="0">
                <a:solidFill>
                  <a:srgbClr val="53585F"/>
                </a:solidFill>
              </a:rPr>
              <a:t>untime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endParaRPr lang="en-US" altLang="zh-CN" sz="2800" dirty="0" smtClean="0">
              <a:solidFill>
                <a:srgbClr val="53585F"/>
              </a:solidFill>
            </a:endParaRPr>
          </a:p>
          <a:p>
            <a:pPr lvl="2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endParaRPr lang="en-US" altLang="zh-CN" sz="2400" dirty="0" smtClean="0">
              <a:solidFill>
                <a:srgbClr val="53585F"/>
              </a:solidFill>
            </a:endParaRPr>
          </a:p>
          <a:p>
            <a:pPr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We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prove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(strong)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l</a:t>
            </a:r>
            <a:r>
              <a:rPr lang="en-US" altLang="zh-CN" sz="3000" dirty="0" smtClean="0">
                <a:solidFill>
                  <a:srgbClr val="53585F"/>
                </a:solidFill>
              </a:rPr>
              <a:t>ower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bound: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altLang="zh-CN" sz="3000" dirty="0">
              <a:solidFill>
                <a:srgbClr val="53585F"/>
              </a:solidFill>
            </a:endParaRPr>
          </a:p>
          <a:p>
            <a:pPr lvl="1">
              <a:lnSpc>
                <a:spcPct val="13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53585F"/>
                </a:solidFill>
              </a:rPr>
              <a:t>Need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sequence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                  </a:t>
            </a:r>
            <a:r>
              <a:rPr lang="en-US" altLang="zh-CN" sz="2800" dirty="0" smtClean="0">
                <a:solidFill>
                  <a:srgbClr val="53585F"/>
                </a:solidFill>
              </a:rPr>
              <a:t>observation</a:t>
            </a:r>
            <a:r>
              <a:rPr lang="en-US" altLang="zh-CN" sz="2800" dirty="0">
                <a:solidFill>
                  <a:srgbClr val="53585F"/>
                </a:solidFill>
              </a:rPr>
              <a:t>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to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b="1" dirty="0" smtClean="0">
                <a:solidFill>
                  <a:srgbClr val="CD6167"/>
                </a:solidFill>
              </a:rPr>
              <a:t>test</a:t>
            </a:r>
            <a:r>
              <a:rPr lang="zh-CN" altLang="en-US" sz="2800" dirty="0" smtClean="0">
                <a:solidFill>
                  <a:srgbClr val="FF777C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whether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>
                <a:solidFill>
                  <a:srgbClr val="53585F"/>
                </a:solidFill>
              </a:rPr>
              <a:t/>
            </a:r>
            <a:br>
              <a:rPr lang="en-US" altLang="zh-CN" sz="2800" dirty="0">
                <a:solidFill>
                  <a:srgbClr val="53585F"/>
                </a:solidFill>
              </a:rPr>
            </a:br>
            <a:r>
              <a:rPr lang="en-US" altLang="zh-CN" sz="2800" dirty="0" smtClean="0">
                <a:solidFill>
                  <a:srgbClr val="53585F"/>
                </a:solidFill>
              </a:rPr>
              <a:t>the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sequence</a:t>
            </a:r>
            <a:r>
              <a:rPr lang="zh-CN" altLang="en-US" sz="2800" dirty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is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err="1" smtClean="0">
                <a:solidFill>
                  <a:srgbClr val="53585F"/>
                </a:solidFill>
              </a:rPr>
              <a:t>i.i.d</a:t>
            </a:r>
            <a:r>
              <a:rPr lang="en-US" altLang="zh-CN" sz="2800" dirty="0" smtClean="0">
                <a:solidFill>
                  <a:srgbClr val="53585F"/>
                </a:solidFill>
              </a:rPr>
              <a:t>.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err="1" smtClean="0">
                <a:solidFill>
                  <a:srgbClr val="53585F"/>
                </a:solidFill>
              </a:rPr>
              <a:t>unif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(M)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or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generated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by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2-state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HMM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endParaRPr lang="en-US" altLang="zh-CN" sz="2800" dirty="0" smtClean="0">
              <a:solidFill>
                <a:srgbClr val="CD6167"/>
              </a:solidFill>
            </a:endParaRPr>
          </a:p>
        </p:txBody>
      </p:sp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85" y="3662337"/>
            <a:ext cx="254000" cy="3429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512" y="3668574"/>
            <a:ext cx="1892300" cy="4318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66" y="4351474"/>
            <a:ext cx="2006600" cy="381000"/>
          </a:xfrm>
          <a:prstGeom prst="rect">
            <a:avLst/>
          </a:prstGeom>
        </p:spPr>
      </p:pic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7" y="5065816"/>
            <a:ext cx="990600" cy="381000"/>
          </a:xfrm>
          <a:prstGeom prst="rect">
            <a:avLst/>
          </a:prstGeom>
        </p:spPr>
      </p:pic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97" y="7108492"/>
            <a:ext cx="812800" cy="342900"/>
          </a:xfrm>
          <a:prstGeom prst="rect">
            <a:avLst/>
          </a:prstGeom>
        </p:spPr>
      </p:pic>
      <p:cxnSp>
        <p:nvCxnSpPr>
          <p:cNvPr id="23" name="直线连接符 22"/>
          <p:cNvCxnSpPr/>
          <p:nvPr/>
        </p:nvCxnSpPr>
        <p:spPr>
          <a:xfrm>
            <a:off x="3460947" y="4783274"/>
            <a:ext cx="2000085" cy="0"/>
          </a:xfrm>
          <a:prstGeom prst="line">
            <a:avLst/>
          </a:prstGeom>
          <a:noFill/>
          <a:ln w="57150" cap="flat" cmpd="sng">
            <a:solidFill>
              <a:srgbClr val="CD6167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873" y="3749070"/>
            <a:ext cx="1054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291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5"/>
          <p:cNvSpPr txBox="1">
            <a:spLocks/>
          </p:cNvSpPr>
          <p:nvPr/>
        </p:nvSpPr>
        <p:spPr>
          <a:xfrm>
            <a:off x="997824" y="1254163"/>
            <a:ext cx="11569337" cy="615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accent1"/>
                </a:solidFill>
              </a:rPr>
              <a:t>Capitalize the idea of community detection in sparse random network</a:t>
            </a:r>
          </a:p>
        </p:txBody>
      </p:sp>
      <p:sp>
        <p:nvSpPr>
          <p:cNvPr id="6" name="Shape 25"/>
          <p:cNvSpPr txBox="1">
            <a:spLocks/>
          </p:cNvSpPr>
          <p:nvPr/>
        </p:nvSpPr>
        <p:spPr>
          <a:xfrm>
            <a:off x="0" y="2167454"/>
            <a:ext cx="13004800" cy="1161959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63696" y="2140725"/>
            <a:ext cx="35725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Expected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connection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63696" y="2694723"/>
            <a:ext cx="2957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Adjacency</a:t>
            </a:r>
            <a:r>
              <a:rPr lang="zh-CN" altLang="en-US" sz="3000" dirty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matrix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sp>
        <p:nvSpPr>
          <p:cNvPr id="12" name="Shape 24"/>
          <p:cNvSpPr txBox="1">
            <a:spLocks/>
          </p:cNvSpPr>
          <p:nvPr/>
        </p:nvSpPr>
        <p:spPr>
          <a:xfrm>
            <a:off x="0" y="98278"/>
            <a:ext cx="13004799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 Idea</a:t>
            </a:r>
            <a:endParaRPr lang="en-US" sz="4000" b="1" dirty="0">
              <a:solidFill>
                <a:srgbClr val="CD6167"/>
              </a:solidFill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1" y="2609759"/>
            <a:ext cx="393700" cy="2794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997824" y="2466081"/>
            <a:ext cx="37240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n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odes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2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communities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pic>
        <p:nvPicPr>
          <p:cNvPr id="51" name="图片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2275581"/>
            <a:ext cx="2286000" cy="3810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2871791"/>
            <a:ext cx="2959100" cy="368300"/>
          </a:xfrm>
          <a:prstGeom prst="rect">
            <a:avLst/>
          </a:prstGeom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grpSp>
        <p:nvGrpSpPr>
          <p:cNvPr id="106" name="组 105"/>
          <p:cNvGrpSpPr/>
          <p:nvPr/>
        </p:nvGrpSpPr>
        <p:grpSpPr>
          <a:xfrm>
            <a:off x="4683501" y="3423069"/>
            <a:ext cx="3824517" cy="1761285"/>
            <a:chOff x="6257636" y="1476716"/>
            <a:chExt cx="5557984" cy="2785866"/>
          </a:xfrm>
        </p:grpSpPr>
        <p:sp>
          <p:nvSpPr>
            <p:cNvPr id="107" name="椭圆 106"/>
            <p:cNvSpPr/>
            <p:nvPr/>
          </p:nvSpPr>
          <p:spPr>
            <a:xfrm>
              <a:off x="6769469" y="2930599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7631014" y="2393994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7687048" y="3252994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8093036" y="2846538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9766248" y="2904206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7003869" y="1675586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9414345" y="2029540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9339633" y="2944563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9937325" y="3523455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0332538" y="2536745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0844331" y="2279737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8006673" y="3910017"/>
              <a:ext cx="298846" cy="280109"/>
            </a:xfrm>
            <a:prstGeom prst="ellipse">
              <a:avLst/>
            </a:prstGeom>
            <a:noFill/>
            <a:ln w="571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9" name="直线连接符 118"/>
            <p:cNvCxnSpPr>
              <a:stCxn id="114" idx="6"/>
              <a:endCxn id="111" idx="2"/>
            </p:cNvCxnSpPr>
            <p:nvPr/>
          </p:nvCxnSpPr>
          <p:spPr>
            <a:xfrm flipV="1">
              <a:off x="9638479" y="3044261"/>
              <a:ext cx="127769" cy="40357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连接符 119"/>
            <p:cNvCxnSpPr>
              <a:stCxn id="114" idx="0"/>
              <a:endCxn id="113" idx="4"/>
            </p:cNvCxnSpPr>
            <p:nvPr/>
          </p:nvCxnSpPr>
          <p:spPr>
            <a:xfrm flipV="1">
              <a:off x="9489056" y="2309649"/>
              <a:ext cx="74712" cy="634914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连接符 120"/>
            <p:cNvCxnSpPr>
              <a:stCxn id="115" idx="0"/>
              <a:endCxn id="116" idx="4"/>
            </p:cNvCxnSpPr>
            <p:nvPr/>
          </p:nvCxnSpPr>
          <p:spPr>
            <a:xfrm flipV="1">
              <a:off x="10086748" y="2816854"/>
              <a:ext cx="395213" cy="706601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/>
            <p:cNvCxnSpPr>
              <a:stCxn id="111" idx="0"/>
              <a:endCxn id="116" idx="1"/>
            </p:cNvCxnSpPr>
            <p:nvPr/>
          </p:nvCxnSpPr>
          <p:spPr>
            <a:xfrm flipV="1">
              <a:off x="9915671" y="2577766"/>
              <a:ext cx="460632" cy="326440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/>
            <p:cNvCxnSpPr>
              <a:stCxn id="110" idx="7"/>
              <a:endCxn id="113" idx="2"/>
            </p:cNvCxnSpPr>
            <p:nvPr/>
          </p:nvCxnSpPr>
          <p:spPr>
            <a:xfrm flipV="1">
              <a:off x="8348117" y="2169595"/>
              <a:ext cx="1066228" cy="717964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23"/>
            <p:cNvCxnSpPr>
              <a:stCxn id="113" idx="6"/>
              <a:endCxn id="117" idx="1"/>
            </p:cNvCxnSpPr>
            <p:nvPr/>
          </p:nvCxnSpPr>
          <p:spPr>
            <a:xfrm>
              <a:off x="9713191" y="2169595"/>
              <a:ext cx="1174905" cy="151163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124"/>
            <p:cNvCxnSpPr>
              <a:stCxn id="111" idx="4"/>
              <a:endCxn id="115" idx="1"/>
            </p:cNvCxnSpPr>
            <p:nvPr/>
          </p:nvCxnSpPr>
          <p:spPr>
            <a:xfrm>
              <a:off x="9915671" y="3184315"/>
              <a:ext cx="65419" cy="380161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>
              <a:stCxn id="108" idx="6"/>
              <a:endCxn id="110" idx="1"/>
            </p:cNvCxnSpPr>
            <p:nvPr/>
          </p:nvCxnSpPr>
          <p:spPr>
            <a:xfrm>
              <a:off x="7929860" y="2534049"/>
              <a:ext cx="206941" cy="353510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/>
            <p:cNvCxnSpPr>
              <a:stCxn id="110" idx="3"/>
              <a:endCxn id="109" idx="7"/>
            </p:cNvCxnSpPr>
            <p:nvPr/>
          </p:nvCxnSpPr>
          <p:spPr>
            <a:xfrm flipH="1">
              <a:off x="7942129" y="3085626"/>
              <a:ext cx="194672" cy="208389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/>
            <p:cNvCxnSpPr>
              <a:stCxn id="112" idx="5"/>
              <a:endCxn id="108" idx="1"/>
            </p:cNvCxnSpPr>
            <p:nvPr/>
          </p:nvCxnSpPr>
          <p:spPr>
            <a:xfrm>
              <a:off x="7258950" y="1914674"/>
              <a:ext cx="415829" cy="520341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/>
            <p:cNvCxnSpPr>
              <a:stCxn id="107" idx="6"/>
              <a:endCxn id="108" idx="3"/>
            </p:cNvCxnSpPr>
            <p:nvPr/>
          </p:nvCxnSpPr>
          <p:spPr>
            <a:xfrm flipV="1">
              <a:off x="7068315" y="2633082"/>
              <a:ext cx="606464" cy="437572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/>
            <p:cNvCxnSpPr>
              <a:stCxn id="107" idx="0"/>
              <a:endCxn id="112" idx="4"/>
            </p:cNvCxnSpPr>
            <p:nvPr/>
          </p:nvCxnSpPr>
          <p:spPr>
            <a:xfrm flipV="1">
              <a:off x="6918892" y="1955695"/>
              <a:ext cx="234400" cy="974904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/>
            <p:cNvCxnSpPr>
              <a:stCxn id="109" idx="4"/>
              <a:endCxn id="118" idx="1"/>
            </p:cNvCxnSpPr>
            <p:nvPr/>
          </p:nvCxnSpPr>
          <p:spPr>
            <a:xfrm>
              <a:off x="7836471" y="3533103"/>
              <a:ext cx="213967" cy="417935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/>
            <p:cNvCxnSpPr>
              <a:stCxn id="107" idx="4"/>
              <a:endCxn id="118" idx="1"/>
            </p:cNvCxnSpPr>
            <p:nvPr/>
          </p:nvCxnSpPr>
          <p:spPr>
            <a:xfrm>
              <a:off x="6918892" y="3210708"/>
              <a:ext cx="1131546" cy="740330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符 167"/>
            <p:cNvCxnSpPr>
              <a:stCxn id="110" idx="4"/>
              <a:endCxn id="118" idx="1"/>
            </p:cNvCxnSpPr>
            <p:nvPr/>
          </p:nvCxnSpPr>
          <p:spPr>
            <a:xfrm flipH="1">
              <a:off x="8050438" y="3126647"/>
              <a:ext cx="192021" cy="824391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符 168"/>
            <p:cNvCxnSpPr>
              <a:stCxn id="115" idx="3"/>
              <a:endCxn id="118" idx="7"/>
            </p:cNvCxnSpPr>
            <p:nvPr/>
          </p:nvCxnSpPr>
          <p:spPr>
            <a:xfrm flipH="1">
              <a:off x="8261754" y="3762543"/>
              <a:ext cx="1719336" cy="188495"/>
            </a:xfrm>
            <a:prstGeom prst="line">
              <a:avLst/>
            </a:prstGeom>
            <a:ln w="57150" cmpd="sng">
              <a:solidFill>
                <a:srgbClr val="FF77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椭圆 169"/>
            <p:cNvSpPr/>
            <p:nvPr/>
          </p:nvSpPr>
          <p:spPr>
            <a:xfrm>
              <a:off x="6257636" y="1543680"/>
              <a:ext cx="2692398" cy="2718902"/>
            </a:xfrm>
            <a:prstGeom prst="ellipse">
              <a:avLst/>
            </a:prstGeom>
            <a:noFill/>
            <a:ln w="38100" cmpd="sng">
              <a:solidFill>
                <a:schemeClr val="bg2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123222" y="1476716"/>
              <a:ext cx="2692398" cy="2718902"/>
            </a:xfrm>
            <a:prstGeom prst="ellipse">
              <a:avLst/>
            </a:prstGeom>
            <a:noFill/>
            <a:ln w="38100" cmpd="sng">
              <a:solidFill>
                <a:schemeClr val="bg2">
                  <a:lumMod val="50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2" name="组 171"/>
          <p:cNvGrpSpPr/>
          <p:nvPr/>
        </p:nvGrpSpPr>
        <p:grpSpPr>
          <a:xfrm>
            <a:off x="8022164" y="5634409"/>
            <a:ext cx="3268757" cy="3282950"/>
            <a:chOff x="8427391" y="4759675"/>
            <a:chExt cx="3268757" cy="3282950"/>
          </a:xfrm>
        </p:grpSpPr>
        <p:grpSp>
          <p:nvGrpSpPr>
            <p:cNvPr id="173" name="组 172"/>
            <p:cNvGrpSpPr/>
            <p:nvPr/>
          </p:nvGrpSpPr>
          <p:grpSpPr>
            <a:xfrm>
              <a:off x="10078152" y="4764216"/>
              <a:ext cx="1617996" cy="3278409"/>
              <a:chOff x="5352837" y="4786964"/>
              <a:chExt cx="577131" cy="3278409"/>
            </a:xfrm>
          </p:grpSpPr>
          <p:sp>
            <p:nvSpPr>
              <p:cNvPr id="177" name="矩形 176"/>
              <p:cNvSpPr/>
              <p:nvPr/>
            </p:nvSpPr>
            <p:spPr>
              <a:xfrm>
                <a:off x="5352837" y="6423898"/>
                <a:ext cx="572791" cy="1641475"/>
              </a:xfrm>
              <a:prstGeom prst="rect">
                <a:avLst/>
              </a:prstGeom>
              <a:solidFill>
                <a:srgbClr val="FF777C">
                  <a:alpha val="20000"/>
                </a:srgb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3200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5357177" y="4786964"/>
                <a:ext cx="572791" cy="1641475"/>
              </a:xfrm>
              <a:prstGeom prst="rect">
                <a:avLst/>
              </a:prstGeom>
              <a:solidFill>
                <a:srgbClr val="21A2FE">
                  <a:alpha val="20000"/>
                </a:srgb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3200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grpSp>
          <p:nvGrpSpPr>
            <p:cNvPr id="174" name="组 173"/>
            <p:cNvGrpSpPr/>
            <p:nvPr/>
          </p:nvGrpSpPr>
          <p:grpSpPr>
            <a:xfrm>
              <a:off x="8427391" y="4759675"/>
              <a:ext cx="1650761" cy="3282950"/>
              <a:chOff x="4584537" y="4786964"/>
              <a:chExt cx="579158" cy="3282950"/>
            </a:xfrm>
          </p:grpSpPr>
          <p:sp>
            <p:nvSpPr>
              <p:cNvPr id="175" name="矩形 174"/>
              <p:cNvSpPr/>
              <p:nvPr/>
            </p:nvSpPr>
            <p:spPr>
              <a:xfrm>
                <a:off x="4590904" y="4786964"/>
                <a:ext cx="572791" cy="1641475"/>
              </a:xfrm>
              <a:prstGeom prst="rect">
                <a:avLst/>
              </a:prstGeom>
              <a:solidFill>
                <a:srgbClr val="FF777C">
                  <a:alpha val="20000"/>
                </a:srgb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3200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4584537" y="6428439"/>
                <a:ext cx="572791" cy="1641475"/>
              </a:xfrm>
              <a:prstGeom prst="rect">
                <a:avLst/>
              </a:prstGeom>
              <a:solidFill>
                <a:srgbClr val="21A2FE">
                  <a:alpha val="20000"/>
                </a:srgbClr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32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3200" dirty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grpSp>
        <p:nvGrpSpPr>
          <p:cNvPr id="179" name="组 178"/>
          <p:cNvGrpSpPr/>
          <p:nvPr/>
        </p:nvGrpSpPr>
        <p:grpSpPr>
          <a:xfrm>
            <a:off x="2425168" y="5644767"/>
            <a:ext cx="1617996" cy="3278409"/>
            <a:chOff x="5352837" y="4786964"/>
            <a:chExt cx="577131" cy="3278409"/>
          </a:xfrm>
        </p:grpSpPr>
        <p:sp>
          <p:nvSpPr>
            <p:cNvPr id="180" name="矩形 179"/>
            <p:cNvSpPr/>
            <p:nvPr/>
          </p:nvSpPr>
          <p:spPr>
            <a:xfrm>
              <a:off x="5352837" y="6423898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5357177" y="4786964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82" name="组 181"/>
          <p:cNvGrpSpPr/>
          <p:nvPr/>
        </p:nvGrpSpPr>
        <p:grpSpPr>
          <a:xfrm>
            <a:off x="774407" y="5640226"/>
            <a:ext cx="1650761" cy="3282950"/>
            <a:chOff x="4584537" y="4786964"/>
            <a:chExt cx="579158" cy="3282950"/>
          </a:xfrm>
        </p:grpSpPr>
        <p:sp>
          <p:nvSpPr>
            <p:cNvPr id="183" name="矩形 182"/>
            <p:cNvSpPr/>
            <p:nvPr/>
          </p:nvSpPr>
          <p:spPr>
            <a:xfrm>
              <a:off x="4590904" y="4786964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4584537" y="6428439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85" name="组 184"/>
          <p:cNvGrpSpPr/>
          <p:nvPr/>
        </p:nvGrpSpPr>
        <p:grpSpPr>
          <a:xfrm>
            <a:off x="4574460" y="5661698"/>
            <a:ext cx="579158" cy="3282950"/>
            <a:chOff x="4584537" y="4786964"/>
            <a:chExt cx="579158" cy="3282950"/>
          </a:xfrm>
        </p:grpSpPr>
        <p:sp>
          <p:nvSpPr>
            <p:cNvPr id="186" name="矩形 185"/>
            <p:cNvSpPr/>
            <p:nvPr/>
          </p:nvSpPr>
          <p:spPr>
            <a:xfrm>
              <a:off x="4590904" y="4786964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4584537" y="6428439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88" name="组 187"/>
          <p:cNvGrpSpPr/>
          <p:nvPr/>
        </p:nvGrpSpPr>
        <p:grpSpPr>
          <a:xfrm>
            <a:off x="5342760" y="5661698"/>
            <a:ext cx="577131" cy="3278409"/>
            <a:chOff x="5352837" y="4786964"/>
            <a:chExt cx="577131" cy="3278409"/>
          </a:xfrm>
        </p:grpSpPr>
        <p:sp>
          <p:nvSpPr>
            <p:cNvPr id="189" name="矩形 188"/>
            <p:cNvSpPr/>
            <p:nvPr/>
          </p:nvSpPr>
          <p:spPr>
            <a:xfrm>
              <a:off x="5352837" y="6423898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5357177" y="4786964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aphicFrame>
        <p:nvGraphicFramePr>
          <p:cNvPr id="191" name="表格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881633"/>
              </p:ext>
            </p:extLst>
          </p:nvPr>
        </p:nvGraphicFramePr>
        <p:xfrm>
          <a:off x="774407" y="5655881"/>
          <a:ext cx="3277224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204"/>
                <a:gridCol w="546204"/>
                <a:gridCol w="546204"/>
                <a:gridCol w="546204"/>
                <a:gridCol w="546204"/>
                <a:gridCol w="546204"/>
              </a:tblGrid>
              <a:tr h="547371"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2" name="表格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61391"/>
              </p:ext>
            </p:extLst>
          </p:nvPr>
        </p:nvGraphicFramePr>
        <p:xfrm>
          <a:off x="4580828" y="5655881"/>
          <a:ext cx="552487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3" name="图片 19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74" y="9095476"/>
            <a:ext cx="203200" cy="254000"/>
          </a:xfrm>
          <a:prstGeom prst="rect">
            <a:avLst/>
          </a:prstGeom>
        </p:spPr>
      </p:pic>
      <p:pic>
        <p:nvPicPr>
          <p:cNvPr id="194" name="图片 19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70" y="9095476"/>
            <a:ext cx="165100" cy="254000"/>
          </a:xfrm>
          <a:prstGeom prst="rect">
            <a:avLst/>
          </a:prstGeom>
        </p:spPr>
      </p:pic>
      <p:pic>
        <p:nvPicPr>
          <p:cNvPr id="195" name="图片 19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969" y="9082776"/>
            <a:ext cx="241300" cy="266700"/>
          </a:xfrm>
          <a:prstGeom prst="rect">
            <a:avLst/>
          </a:prstGeom>
        </p:spPr>
      </p:pic>
      <p:pic>
        <p:nvPicPr>
          <p:cNvPr id="196" name="图片 19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392" y="9019269"/>
            <a:ext cx="279400" cy="266700"/>
          </a:xfrm>
          <a:prstGeom prst="rect">
            <a:avLst/>
          </a:prstGeom>
        </p:spPr>
      </p:pic>
      <p:graphicFrame>
        <p:nvGraphicFramePr>
          <p:cNvPr id="197" name="表格 1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055475"/>
              </p:ext>
            </p:extLst>
          </p:nvPr>
        </p:nvGraphicFramePr>
        <p:xfrm>
          <a:off x="5347100" y="5655881"/>
          <a:ext cx="552487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8" name="表格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96521"/>
              </p:ext>
            </p:extLst>
          </p:nvPr>
        </p:nvGraphicFramePr>
        <p:xfrm>
          <a:off x="8034313" y="5638950"/>
          <a:ext cx="3277224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204"/>
                <a:gridCol w="546204"/>
                <a:gridCol w="546204"/>
                <a:gridCol w="546204"/>
                <a:gridCol w="546204"/>
                <a:gridCol w="546204"/>
              </a:tblGrid>
              <a:tr h="547371"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9" name="Straight Arrow Connector 17"/>
          <p:cNvCxnSpPr/>
          <p:nvPr/>
        </p:nvCxnSpPr>
        <p:spPr>
          <a:xfrm>
            <a:off x="6048229" y="7303173"/>
            <a:ext cx="1863084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Arrow Connector 17"/>
          <p:cNvCxnSpPr/>
          <p:nvPr/>
        </p:nvCxnSpPr>
        <p:spPr>
          <a:xfrm flipH="1">
            <a:off x="6048230" y="7434852"/>
            <a:ext cx="1863083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矩形 200"/>
          <p:cNvSpPr/>
          <p:nvPr/>
        </p:nvSpPr>
        <p:spPr>
          <a:xfrm>
            <a:off x="6198152" y="6779953"/>
            <a:ext cx="1536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generate</a:t>
            </a:r>
            <a:endParaRPr lang="zh-CN" altLang="en-US" sz="2800" dirty="0"/>
          </a:p>
        </p:txBody>
      </p:sp>
      <p:sp>
        <p:nvSpPr>
          <p:cNvPr id="202" name="矩形 201"/>
          <p:cNvSpPr/>
          <p:nvPr/>
        </p:nvSpPr>
        <p:spPr>
          <a:xfrm>
            <a:off x="6160406" y="7303173"/>
            <a:ext cx="1525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</a:t>
            </a:r>
            <a:r>
              <a:rPr lang="en-US" altLang="zh-CN" sz="2800" dirty="0" smtClean="0"/>
              <a:t>stimate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52192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"/>
          <p:cNvSpPr txBox="1">
            <a:spLocks/>
          </p:cNvSpPr>
          <p:nvPr/>
        </p:nvSpPr>
        <p:spPr>
          <a:xfrm>
            <a:off x="0" y="2167454"/>
            <a:ext cx="13004800" cy="1161959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63696" y="2140725"/>
            <a:ext cx="35725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Expected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connection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163696" y="2694723"/>
            <a:ext cx="295734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Adjacency</a:t>
            </a:r>
            <a:r>
              <a:rPr lang="zh-CN" altLang="en-US" sz="3000" dirty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matrix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sp>
        <p:nvSpPr>
          <p:cNvPr id="12" name="Shape 24"/>
          <p:cNvSpPr txBox="1">
            <a:spLocks/>
          </p:cNvSpPr>
          <p:nvPr/>
        </p:nvSpPr>
        <p:spPr>
          <a:xfrm>
            <a:off x="0" y="98278"/>
            <a:ext cx="13004799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 Idea</a:t>
            </a:r>
            <a:endParaRPr lang="en-US" sz="4000" b="1" dirty="0">
              <a:solidFill>
                <a:srgbClr val="CD6167"/>
              </a:solidFill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71" y="2609759"/>
            <a:ext cx="393700" cy="2794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997824" y="2466081"/>
            <a:ext cx="37240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chemeClr val="tx1"/>
                </a:solidFill>
                <a:latin typeface="Myriad Pro"/>
                <a:cs typeface="Myriad Pro"/>
              </a:rPr>
              <a:t>n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odes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2</a:t>
            </a:r>
            <a:r>
              <a:rPr lang="zh-CN" altLang="en-US" sz="3000" dirty="0" smtClean="0">
                <a:solidFill>
                  <a:schemeClr val="tx1"/>
                </a:solidFill>
                <a:latin typeface="Myriad Pro"/>
                <a:cs typeface="Myriad Pro"/>
              </a:rPr>
              <a:t> </a:t>
            </a:r>
            <a:r>
              <a:rPr lang="en-US" altLang="zh-CN" sz="3000" dirty="0" smtClean="0">
                <a:solidFill>
                  <a:schemeClr val="tx1"/>
                </a:solidFill>
                <a:latin typeface="Myriad Pro"/>
                <a:cs typeface="Myriad Pro"/>
              </a:rPr>
              <a:t>communities</a:t>
            </a:r>
            <a:endParaRPr lang="zh-CN" altLang="en-US" sz="3000" dirty="0">
              <a:latin typeface="Myriad Pro"/>
              <a:cs typeface="Myriad Pro"/>
            </a:endParaRPr>
          </a:p>
        </p:txBody>
      </p:sp>
      <p:pic>
        <p:nvPicPr>
          <p:cNvPr id="51" name="图片 5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2275581"/>
            <a:ext cx="2286000" cy="3810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540" y="2871791"/>
            <a:ext cx="2959100" cy="368300"/>
          </a:xfrm>
          <a:prstGeom prst="rect">
            <a:avLst/>
          </a:prstGeom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37" name="Shape 25"/>
          <p:cNvSpPr txBox="1">
            <a:spLocks/>
          </p:cNvSpPr>
          <p:nvPr/>
        </p:nvSpPr>
        <p:spPr>
          <a:xfrm>
            <a:off x="997824" y="1254163"/>
            <a:ext cx="11569337" cy="61577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l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accent1"/>
                </a:solidFill>
              </a:rPr>
              <a:t>Capitalize the idea of community detection in sparse random network</a:t>
            </a:r>
          </a:p>
        </p:txBody>
      </p:sp>
      <p:grpSp>
        <p:nvGrpSpPr>
          <p:cNvPr id="38" name="组 37"/>
          <p:cNvGrpSpPr/>
          <p:nvPr/>
        </p:nvGrpSpPr>
        <p:grpSpPr>
          <a:xfrm>
            <a:off x="8022416" y="5637403"/>
            <a:ext cx="3284226" cy="3284226"/>
            <a:chOff x="8432538" y="4764216"/>
            <a:chExt cx="3284226" cy="3284226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0" name="Rectangle 5"/>
            <p:cNvSpPr/>
            <p:nvPr/>
          </p:nvSpPr>
          <p:spPr>
            <a:xfrm rot="16200000">
              <a:off x="9246922" y="6119885"/>
              <a:ext cx="3284226" cy="572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5"/>
            <p:cNvSpPr/>
            <p:nvPr/>
          </p:nvSpPr>
          <p:spPr>
            <a:xfrm>
              <a:off x="8432538" y="6961735"/>
              <a:ext cx="3284226" cy="57288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组 41"/>
          <p:cNvGrpSpPr/>
          <p:nvPr/>
        </p:nvGrpSpPr>
        <p:grpSpPr>
          <a:xfrm>
            <a:off x="2420273" y="5643220"/>
            <a:ext cx="1617996" cy="3278409"/>
            <a:chOff x="5352837" y="4786964"/>
            <a:chExt cx="577131" cy="3278409"/>
          </a:xfrm>
        </p:grpSpPr>
        <p:sp>
          <p:nvSpPr>
            <p:cNvPr id="43" name="矩形 42"/>
            <p:cNvSpPr/>
            <p:nvPr/>
          </p:nvSpPr>
          <p:spPr>
            <a:xfrm>
              <a:off x="5352837" y="6423898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177" y="4786964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63" name="组 62"/>
          <p:cNvGrpSpPr/>
          <p:nvPr/>
        </p:nvGrpSpPr>
        <p:grpSpPr>
          <a:xfrm>
            <a:off x="769512" y="5638679"/>
            <a:ext cx="1650761" cy="3282950"/>
            <a:chOff x="4584537" y="4786964"/>
            <a:chExt cx="579158" cy="3282950"/>
          </a:xfrm>
        </p:grpSpPr>
        <p:sp>
          <p:nvSpPr>
            <p:cNvPr id="69" name="矩形 68"/>
            <p:cNvSpPr/>
            <p:nvPr/>
          </p:nvSpPr>
          <p:spPr>
            <a:xfrm>
              <a:off x="4590904" y="4786964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4584537" y="6428439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71" name="组 70"/>
          <p:cNvGrpSpPr/>
          <p:nvPr/>
        </p:nvGrpSpPr>
        <p:grpSpPr>
          <a:xfrm>
            <a:off x="4569565" y="5660151"/>
            <a:ext cx="579158" cy="3282950"/>
            <a:chOff x="4584537" y="4786964"/>
            <a:chExt cx="579158" cy="3282950"/>
          </a:xfrm>
        </p:grpSpPr>
        <p:sp>
          <p:nvSpPr>
            <p:cNvPr id="72" name="矩形 71"/>
            <p:cNvSpPr/>
            <p:nvPr/>
          </p:nvSpPr>
          <p:spPr>
            <a:xfrm>
              <a:off x="4590904" y="4786964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4584537" y="6428439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74" name="组 73"/>
          <p:cNvGrpSpPr/>
          <p:nvPr/>
        </p:nvGrpSpPr>
        <p:grpSpPr>
          <a:xfrm>
            <a:off x="5337865" y="5660151"/>
            <a:ext cx="577131" cy="3278409"/>
            <a:chOff x="5352837" y="4786964"/>
            <a:chExt cx="577131" cy="3278409"/>
          </a:xfrm>
        </p:grpSpPr>
        <p:sp>
          <p:nvSpPr>
            <p:cNvPr id="75" name="矩形 74"/>
            <p:cNvSpPr/>
            <p:nvPr/>
          </p:nvSpPr>
          <p:spPr>
            <a:xfrm>
              <a:off x="5352837" y="6423898"/>
              <a:ext cx="572791" cy="1641475"/>
            </a:xfrm>
            <a:prstGeom prst="rect">
              <a:avLst/>
            </a:prstGeom>
            <a:solidFill>
              <a:srgbClr val="FF777C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177" y="4786964"/>
              <a:ext cx="572791" cy="1641475"/>
            </a:xfrm>
            <a:prstGeom prst="rect">
              <a:avLst/>
            </a:prstGeom>
            <a:solidFill>
              <a:srgbClr val="21A2FE">
                <a:alpha val="20000"/>
              </a:srgbClr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32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aphicFrame>
        <p:nvGraphicFramePr>
          <p:cNvPr id="77" name="表格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456436"/>
              </p:ext>
            </p:extLst>
          </p:nvPr>
        </p:nvGraphicFramePr>
        <p:xfrm>
          <a:off x="769512" y="5654334"/>
          <a:ext cx="3277224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204"/>
                <a:gridCol w="546204"/>
                <a:gridCol w="546204"/>
                <a:gridCol w="546204"/>
                <a:gridCol w="546204"/>
                <a:gridCol w="546204"/>
              </a:tblGrid>
              <a:tr h="547371"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.</a:t>
                      </a:r>
                      <a:r>
                        <a:rPr lang="en-US" altLang="zh-CN" sz="2000" b="1" dirty="0" smtClean="0"/>
                        <a:t>02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.</a:t>
                      </a:r>
                      <a:r>
                        <a:rPr lang="en-US" altLang="zh-CN" sz="2000" b="1" dirty="0" smtClean="0"/>
                        <a:t>09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8" name="表格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032495"/>
              </p:ext>
            </p:extLst>
          </p:nvPr>
        </p:nvGraphicFramePr>
        <p:xfrm>
          <a:off x="4575933" y="5654334"/>
          <a:ext cx="552487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9" name="表格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979164"/>
              </p:ext>
            </p:extLst>
          </p:nvPr>
        </p:nvGraphicFramePr>
        <p:xfrm>
          <a:off x="5342205" y="5654334"/>
          <a:ext cx="552487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2487"/>
              </a:tblGrid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.03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.30</a:t>
                      </a:r>
                      <a:endParaRPr lang="zh-CN" altLang="en-US" sz="20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0" name="表格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746615"/>
              </p:ext>
            </p:extLst>
          </p:nvPr>
        </p:nvGraphicFramePr>
        <p:xfrm>
          <a:off x="8029418" y="5637403"/>
          <a:ext cx="3277224" cy="32842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204"/>
                <a:gridCol w="546204"/>
                <a:gridCol w="546204"/>
                <a:gridCol w="546204"/>
                <a:gridCol w="546204"/>
                <a:gridCol w="546204"/>
              </a:tblGrid>
              <a:tr h="547371"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zh-CN" altLang="en-US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  <a:tr h="547371"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0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1</a:t>
                      </a:r>
                      <a:endParaRPr lang="zh-CN" altLang="en-US" sz="2000" b="1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" name="图片 8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202" y="9093923"/>
            <a:ext cx="203200" cy="254000"/>
          </a:xfrm>
          <a:prstGeom prst="rect">
            <a:avLst/>
          </a:prstGeom>
        </p:spPr>
      </p:pic>
      <p:pic>
        <p:nvPicPr>
          <p:cNvPr id="82" name="图片 8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98" y="9093923"/>
            <a:ext cx="165100" cy="254000"/>
          </a:xfrm>
          <a:prstGeom prst="rect">
            <a:avLst/>
          </a:prstGeom>
        </p:spPr>
      </p:pic>
      <p:pic>
        <p:nvPicPr>
          <p:cNvPr id="83" name="图片 8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97" y="9081223"/>
            <a:ext cx="241300" cy="266700"/>
          </a:xfrm>
          <a:prstGeom prst="rect">
            <a:avLst/>
          </a:prstGeom>
        </p:spPr>
      </p:pic>
      <p:pic>
        <p:nvPicPr>
          <p:cNvPr id="84" name="图片 8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420" y="9017716"/>
            <a:ext cx="279400" cy="266700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3524920" y="3414073"/>
            <a:ext cx="6807061" cy="1938992"/>
          </a:xfrm>
          <a:prstGeom prst="rect">
            <a:avLst/>
          </a:prstGeom>
          <a:ln>
            <a:solidFill>
              <a:srgbClr val="CD6167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zh-CN" altLang="en-US" sz="3000" b="1" dirty="0" smtClean="0">
                <a:solidFill>
                  <a:srgbClr val="CD6167"/>
                </a:solidFill>
              </a:rPr>
              <a:t>           </a:t>
            </a:r>
            <a:r>
              <a:rPr lang="en-US" altLang="zh-CN" sz="3000" b="1" dirty="0" smtClean="0">
                <a:solidFill>
                  <a:srgbClr val="CD6167"/>
                </a:solidFill>
              </a:rPr>
              <a:t>Regularize</a:t>
            </a:r>
            <a:r>
              <a:rPr lang="zh-CN" altLang="zh-CN" sz="3000" b="1" dirty="0" smtClean="0">
                <a:solidFill>
                  <a:srgbClr val="CD6167"/>
                </a:solidFill>
              </a:rPr>
              <a:t> </a:t>
            </a:r>
            <a:r>
              <a:rPr lang="en-US" altLang="zh-CN" sz="3000" b="1" dirty="0" smtClean="0">
                <a:solidFill>
                  <a:srgbClr val="CD6167"/>
                </a:solidFill>
              </a:rPr>
              <a:t>Truncated</a:t>
            </a:r>
            <a:r>
              <a:rPr lang="zh-CN" altLang="en-US" sz="3000" b="1" dirty="0" smtClean="0">
                <a:solidFill>
                  <a:srgbClr val="CD6167"/>
                </a:solidFill>
              </a:rPr>
              <a:t> </a:t>
            </a:r>
            <a:r>
              <a:rPr lang="en-US" altLang="zh-CN" sz="3000" b="1" dirty="0" smtClean="0">
                <a:solidFill>
                  <a:srgbClr val="CD6167"/>
                </a:solidFill>
              </a:rPr>
              <a:t>SVD</a:t>
            </a:r>
            <a:r>
              <a:rPr lang="zh-CN" altLang="en-US" sz="3000" dirty="0">
                <a:solidFill>
                  <a:srgbClr val="CD6167"/>
                </a:solidFill>
              </a:rPr>
              <a:t>:</a:t>
            </a:r>
            <a:endParaRPr lang="en-US" altLang="zh-CN" sz="3000" dirty="0" smtClean="0">
              <a:solidFill>
                <a:srgbClr val="CD6167"/>
              </a:solidFill>
            </a:endParaRPr>
          </a:p>
          <a:p>
            <a:pPr algn="l"/>
            <a:r>
              <a:rPr lang="zh-CN" altLang="en-US" sz="3000" dirty="0">
                <a:solidFill>
                  <a:srgbClr val="CD6167"/>
                </a:solidFill>
              </a:rPr>
              <a:t> </a:t>
            </a:r>
            <a:r>
              <a:rPr lang="en-US" altLang="zh-CN" sz="3000" dirty="0">
                <a:solidFill>
                  <a:srgbClr val="CD6167"/>
                </a:solidFill>
              </a:rPr>
              <a:t>remove</a:t>
            </a:r>
            <a:r>
              <a:rPr lang="zh-CN" altLang="en-US" sz="3000" dirty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heavy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row/column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from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B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(hubs)</a:t>
            </a:r>
            <a:br>
              <a:rPr lang="en-US" altLang="zh-CN" sz="3000" dirty="0" smtClean="0">
                <a:solidFill>
                  <a:srgbClr val="CD6167"/>
                </a:solidFill>
              </a:rPr>
            </a:br>
            <a:r>
              <a:rPr lang="en-US" altLang="zh-CN" sz="3000" dirty="0" smtClean="0">
                <a:solidFill>
                  <a:srgbClr val="CD6167"/>
                </a:solidFill>
              </a:rPr>
              <a:t>rank</a:t>
            </a:r>
            <a:r>
              <a:rPr lang="en-US" altLang="zh-CN" sz="3000" dirty="0" smtClean="0">
                <a:solidFill>
                  <a:srgbClr val="CD6167"/>
                </a:solidFill>
              </a:rPr>
              <a:t>-2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SVD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on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remaining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graph</a:t>
            </a:r>
            <a:br>
              <a:rPr lang="en-US" altLang="zh-CN" sz="3000" dirty="0" smtClean="0">
                <a:solidFill>
                  <a:srgbClr val="CD6167"/>
                </a:solidFill>
              </a:rPr>
            </a:br>
            <a:endParaRPr lang="zh-CN" altLang="en-US" sz="3000" dirty="0">
              <a:solidFill>
                <a:srgbClr val="CD6167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558052" y="4910617"/>
            <a:ext cx="2611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000" dirty="0" smtClean="0">
                <a:solidFill>
                  <a:srgbClr val="CD6167"/>
                </a:solidFill>
              </a:rPr>
              <a:t>[Le</a:t>
            </a:r>
            <a:r>
              <a:rPr lang="en-US" altLang="zh-CN" sz="2000" dirty="0" smtClean="0">
                <a:solidFill>
                  <a:srgbClr val="CD6167"/>
                </a:solidFill>
              </a:rPr>
              <a:t>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Levina</a:t>
            </a:r>
            <a:r>
              <a:rPr lang="en-US" altLang="zh-CN" sz="2000" dirty="0" smtClean="0">
                <a:solidFill>
                  <a:srgbClr val="CD6167"/>
                </a:solidFill>
              </a:rPr>
              <a:t>,</a:t>
            </a:r>
            <a:r>
              <a:rPr lang="zh-CN" altLang="en-US" sz="2000" dirty="0" smtClean="0">
                <a:solidFill>
                  <a:srgbClr val="CD6167"/>
                </a:solidFill>
              </a:rPr>
              <a:t> </a:t>
            </a:r>
            <a:r>
              <a:rPr lang="en-US" altLang="zh-CN" sz="2000" dirty="0" err="1" smtClean="0">
                <a:solidFill>
                  <a:srgbClr val="CD6167"/>
                </a:solidFill>
              </a:rPr>
              <a:t>Vershynin</a:t>
            </a:r>
            <a:r>
              <a:rPr lang="en-US" altLang="zh-CN" sz="2000" dirty="0" smtClean="0">
                <a:solidFill>
                  <a:srgbClr val="CD6167"/>
                </a:solidFill>
              </a:rPr>
              <a:t>]</a:t>
            </a:r>
            <a:endParaRPr lang="en-US" altLang="zh-CN" sz="2000" dirty="0">
              <a:solidFill>
                <a:srgbClr val="CD6167"/>
              </a:solidFill>
            </a:endParaRPr>
          </a:p>
        </p:txBody>
      </p:sp>
      <p:cxnSp>
        <p:nvCxnSpPr>
          <p:cNvPr id="87" name="Straight Arrow Connector 17"/>
          <p:cNvCxnSpPr/>
          <p:nvPr/>
        </p:nvCxnSpPr>
        <p:spPr>
          <a:xfrm>
            <a:off x="6048229" y="7303173"/>
            <a:ext cx="1863084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17"/>
          <p:cNvCxnSpPr/>
          <p:nvPr/>
        </p:nvCxnSpPr>
        <p:spPr>
          <a:xfrm flipH="1">
            <a:off x="6048230" y="7434852"/>
            <a:ext cx="1863083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6198152" y="6779953"/>
            <a:ext cx="15362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generate</a:t>
            </a:r>
            <a:endParaRPr lang="zh-CN" altLang="en-US" sz="2800" dirty="0"/>
          </a:p>
        </p:txBody>
      </p:sp>
      <p:sp>
        <p:nvSpPr>
          <p:cNvPr id="90" name="矩形 89"/>
          <p:cNvSpPr/>
          <p:nvPr/>
        </p:nvSpPr>
        <p:spPr>
          <a:xfrm>
            <a:off x="6160406" y="7303173"/>
            <a:ext cx="1525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e</a:t>
            </a:r>
            <a:r>
              <a:rPr lang="en-US" altLang="zh-CN" sz="2800" dirty="0" smtClean="0"/>
              <a:t>stimate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69174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25"/>
          <p:cNvSpPr txBox="1">
            <a:spLocks/>
          </p:cNvSpPr>
          <p:nvPr/>
        </p:nvSpPr>
        <p:spPr>
          <a:xfrm>
            <a:off x="169350" y="3332740"/>
            <a:ext cx="6266015" cy="60105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</p:txBody>
      </p:sp>
      <p:sp>
        <p:nvSpPr>
          <p:cNvPr id="5" name="Shape 24"/>
          <p:cNvSpPr txBox="1">
            <a:spLocks/>
          </p:cNvSpPr>
          <p:nvPr/>
        </p:nvSpPr>
        <p:spPr>
          <a:xfrm>
            <a:off x="2235199" y="98278"/>
            <a:ext cx="10486011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 Idea 1,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Binning</a:t>
            </a:r>
            <a:endParaRPr lang="en-US" sz="4000" b="1" dirty="0">
              <a:solidFill>
                <a:srgbClr val="CD6167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21" name="Shape 25"/>
          <p:cNvSpPr txBox="1">
            <a:spLocks/>
          </p:cNvSpPr>
          <p:nvPr/>
        </p:nvSpPr>
        <p:spPr>
          <a:xfrm>
            <a:off x="314039" y="4012941"/>
            <a:ext cx="5814197" cy="49927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Estimate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</a:t>
            </a:r>
            <a:r>
              <a:rPr lang="en-US" altLang="zh-CN" sz="2800" dirty="0" smtClean="0">
                <a:solidFill>
                  <a:schemeClr val="tx1"/>
                </a:solidFill>
              </a:rPr>
              <a:t>on-uniform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marginal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530350" lvl="2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endParaRPr lang="en-US" altLang="zh-CN" sz="2000" dirty="0" smtClean="0">
              <a:solidFill>
                <a:schemeClr val="tx1"/>
              </a:solidFill>
            </a:endParaRPr>
          </a:p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Bin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words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according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pPr marL="1530350" lvl="2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endParaRPr lang="en-US" altLang="zh-CN" sz="2000" dirty="0" smtClean="0">
              <a:solidFill>
                <a:srgbClr val="FF777C"/>
              </a:solidFill>
            </a:endParaRPr>
          </a:p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CD6167"/>
                </a:solidFill>
              </a:rPr>
              <a:t>Regularized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t-SVD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each 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/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bin</a:t>
            </a:r>
            <a:r>
              <a:rPr lang="zh-CN" altLang="en-US" sz="2800" dirty="0" smtClean="0">
                <a:solidFill>
                  <a:schemeClr val="tx1"/>
                </a:solidFill>
              </a:rPr>
              <a:t> × </a:t>
            </a:r>
            <a:r>
              <a:rPr lang="en-US" altLang="zh-CN" sz="2800" dirty="0" smtClean="0">
                <a:solidFill>
                  <a:schemeClr val="tx1"/>
                </a:solidFill>
              </a:rPr>
              <a:t>bin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block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</a:rPr>
              <a:t>       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estimate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/>
            </a:r>
            <a:br>
              <a:rPr lang="en-US" altLang="zh-CN" sz="1800" dirty="0">
                <a:solidFill>
                  <a:schemeClr val="tx1"/>
                </a:solidFill>
              </a:rPr>
            </a:br>
            <a:endParaRPr lang="en-US" altLang="zh-CN" sz="2800" dirty="0" smtClean="0">
              <a:solidFill>
                <a:schemeClr val="tx1"/>
              </a:solidFill>
            </a:endParaRPr>
          </a:p>
          <a:p>
            <a:pPr marL="127000" indent="0" algn="l">
              <a:buSzPct val="80000"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rgbClr val="015BAD"/>
                </a:solidFill>
              </a:rPr>
              <a:t>	Need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>
                <a:solidFill>
                  <a:srgbClr val="015BAD"/>
                </a:solidFill>
              </a:rPr>
              <a:t>to</a:t>
            </a:r>
            <a:r>
              <a:rPr lang="zh-CN" altLang="en-US" sz="2600" dirty="0">
                <a:solidFill>
                  <a:srgbClr val="015BAD"/>
                </a:solidFill>
              </a:rPr>
              <a:t> </a:t>
            </a:r>
            <a:r>
              <a:rPr lang="en-US" altLang="zh-CN" sz="2600" dirty="0">
                <a:solidFill>
                  <a:srgbClr val="015BAD"/>
                </a:solidFill>
              </a:rPr>
              <a:t>deal</a:t>
            </a:r>
            <a:r>
              <a:rPr lang="zh-CN" altLang="en-US" sz="2600" dirty="0">
                <a:solidFill>
                  <a:srgbClr val="015BAD"/>
                </a:solidFill>
              </a:rPr>
              <a:t> </a:t>
            </a:r>
            <a:r>
              <a:rPr lang="en-US" altLang="zh-CN" sz="2600" dirty="0">
                <a:solidFill>
                  <a:srgbClr val="015BAD"/>
                </a:solidFill>
              </a:rPr>
              <a:t>with</a:t>
            </a:r>
            <a:r>
              <a:rPr lang="zh-CN" altLang="en-US" sz="2600" dirty="0">
                <a:solidFill>
                  <a:srgbClr val="015BAD"/>
                </a:solidFill>
              </a:rPr>
              <a:t> </a:t>
            </a:r>
            <a:r>
              <a:rPr lang="en-US" altLang="zh-CN" sz="2600" dirty="0">
                <a:solidFill>
                  <a:srgbClr val="015BAD"/>
                </a:solidFill>
              </a:rPr>
              <a:t>spillover</a:t>
            </a:r>
            <a:r>
              <a:rPr lang="zh-CN" altLang="en-US" sz="2600" dirty="0" smtClean="0">
                <a:solidFill>
                  <a:srgbClr val="015BAD"/>
                </a:solidFill>
              </a:rPr>
              <a:t>!</a:t>
            </a:r>
            <a:endParaRPr lang="en-US" altLang="zh-CN" sz="2600" dirty="0" smtClean="0">
              <a:solidFill>
                <a:srgbClr val="015BAD"/>
              </a:solidFill>
            </a:endParaRPr>
          </a:p>
          <a:p>
            <a:pPr marL="127000" indent="0" algn="l">
              <a:buSzPct val="80000"/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rgbClr val="015BAD"/>
                </a:solidFill>
              </a:rPr>
              <a:t>	Piece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together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estimates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over</a:t>
            </a:r>
            <a:r>
              <a:rPr lang="zh-CN" altLang="en-US" sz="2600" dirty="0" smtClean="0">
                <a:solidFill>
                  <a:srgbClr val="015BAD"/>
                </a:solidFill>
              </a:rPr>
              <a:t> </a:t>
            </a:r>
            <a:r>
              <a:rPr lang="en-US" altLang="zh-CN" sz="2600" dirty="0" smtClean="0">
                <a:solidFill>
                  <a:srgbClr val="015BAD"/>
                </a:solidFill>
              </a:rPr>
              <a:t>bins!</a:t>
            </a:r>
          </a:p>
        </p:txBody>
      </p:sp>
      <p:sp>
        <p:nvSpPr>
          <p:cNvPr id="61" name="矩形 60"/>
          <p:cNvSpPr/>
          <p:nvPr/>
        </p:nvSpPr>
        <p:spPr>
          <a:xfrm>
            <a:off x="941486" y="3417400"/>
            <a:ext cx="174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Phase 1</a:t>
            </a:r>
            <a:endParaRPr lang="zh-CN" altLang="en-US" dirty="0"/>
          </a:p>
        </p:txBody>
      </p:sp>
      <p:pic>
        <p:nvPicPr>
          <p:cNvPr id="62" name="图片 61" descr="rank2-bi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105" y="3467723"/>
            <a:ext cx="6011105" cy="5580326"/>
          </a:xfrm>
          <a:prstGeom prst="rect">
            <a:avLst/>
          </a:prstGeom>
        </p:spPr>
      </p:pic>
      <p:pic>
        <p:nvPicPr>
          <p:cNvPr id="64" name="图片 6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412" y="4441749"/>
            <a:ext cx="241300" cy="368300"/>
          </a:xfrm>
          <a:prstGeom prst="rect">
            <a:avLst/>
          </a:prstGeom>
        </p:spPr>
      </p:pic>
      <p:pic>
        <p:nvPicPr>
          <p:cNvPr id="66" name="图片 6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80" y="5446441"/>
            <a:ext cx="292100" cy="368300"/>
          </a:xfrm>
          <a:prstGeom prst="rect">
            <a:avLst/>
          </a:prstGeom>
        </p:spPr>
      </p:pic>
      <p:pic>
        <p:nvPicPr>
          <p:cNvPr id="67" name="图片 6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308" y="6911567"/>
            <a:ext cx="279400" cy="266700"/>
          </a:xfrm>
          <a:prstGeom prst="rect">
            <a:avLst/>
          </a:prstGeom>
        </p:spPr>
      </p:pic>
      <p:grpSp>
        <p:nvGrpSpPr>
          <p:cNvPr id="77" name="组 76"/>
          <p:cNvGrpSpPr/>
          <p:nvPr/>
        </p:nvGrpSpPr>
        <p:grpSpPr>
          <a:xfrm>
            <a:off x="0" y="1399813"/>
            <a:ext cx="13004800" cy="1188688"/>
            <a:chOff x="0" y="1399813"/>
            <a:chExt cx="13004800" cy="1188688"/>
          </a:xfrm>
        </p:grpSpPr>
        <p:sp>
          <p:nvSpPr>
            <p:cNvPr id="76" name="Shape 25"/>
            <p:cNvSpPr txBox="1">
              <a:spLocks/>
            </p:cNvSpPr>
            <p:nvPr/>
          </p:nvSpPr>
          <p:spPr>
            <a:xfrm>
              <a:off x="0" y="1426542"/>
              <a:ext cx="13004800" cy="11619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 marL="127000" indent="0" algn="ctr">
                <a:buNone/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21A2FE"/>
                </a:solidFill>
              </a:endParaRPr>
            </a:p>
            <a:p>
              <a:pPr marL="127000" indent="0" algn="ctr">
                <a:buNone/>
                <a:defRPr sz="1800">
                  <a:solidFill>
                    <a:srgbClr val="000000"/>
                  </a:solidFill>
                </a:defRPr>
              </a:pPr>
              <a:endParaRPr lang="en-US" altLang="zh-CN" sz="3200" dirty="0">
                <a:solidFill>
                  <a:srgbClr val="21A2FE"/>
                </a:solidFill>
              </a:endParaRPr>
            </a:p>
          </p:txBody>
        </p:sp>
        <p:pic>
          <p:nvPicPr>
            <p:cNvPr id="70" name="图片 69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887" y="1541145"/>
              <a:ext cx="2730500" cy="406400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4465215" y="1399813"/>
              <a:ext cx="304442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Probability</a:t>
              </a:r>
              <a:r>
                <a:rPr lang="zh-CN" altLang="en-US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matrix</a:t>
              </a:r>
              <a:endParaRPr lang="zh-CN" altLang="en-US" sz="3000" dirty="0">
                <a:latin typeface="Myriad Pro"/>
                <a:cs typeface="Myriad Pro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4465215" y="1953811"/>
              <a:ext cx="255711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Sample</a:t>
              </a:r>
              <a:r>
                <a:rPr lang="zh-CN" altLang="en-US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counts</a:t>
              </a:r>
              <a:endParaRPr lang="zh-CN" altLang="en-US" sz="3000" dirty="0">
                <a:latin typeface="Myriad Pro"/>
                <a:cs typeface="Myriad Pro"/>
              </a:endParaRPr>
            </a:p>
          </p:txBody>
        </p:sp>
        <p:pic>
          <p:nvPicPr>
            <p:cNvPr id="73" name="图片 7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233" y="1870283"/>
              <a:ext cx="1270000" cy="266700"/>
            </a:xfrm>
            <a:prstGeom prst="rect">
              <a:avLst/>
            </a:prstGeom>
          </p:spPr>
        </p:pic>
      </p:grpSp>
      <p:sp>
        <p:nvSpPr>
          <p:cNvPr id="78" name="文本框 77"/>
          <p:cNvSpPr txBox="1"/>
          <p:nvPr/>
        </p:nvSpPr>
        <p:spPr>
          <a:xfrm>
            <a:off x="18910941" y="6744623"/>
            <a:ext cx="10259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87" y="2097475"/>
            <a:ext cx="2717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854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25"/>
          <p:cNvSpPr txBox="1">
            <a:spLocks/>
          </p:cNvSpPr>
          <p:nvPr/>
        </p:nvSpPr>
        <p:spPr>
          <a:xfrm>
            <a:off x="169350" y="3332740"/>
            <a:ext cx="6978216" cy="6010588"/>
          </a:xfrm>
          <a:prstGeom prst="rect">
            <a:avLst/>
          </a:prstGeom>
          <a:solidFill>
            <a:srgbClr val="C1E1F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21A2FE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3665455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2.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smtClean="0">
                <a:solidFill>
                  <a:schemeClr val="tx1"/>
                </a:solidFill>
              </a:rPr>
              <a:t>Low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matrix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2" name="图片 1" descr="rank2-refin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691" y="4131411"/>
            <a:ext cx="4907280" cy="4523232"/>
          </a:xfrm>
          <a:prstGeom prst="rect">
            <a:avLst/>
          </a:prstGeom>
        </p:spPr>
      </p:pic>
      <p:sp>
        <p:nvSpPr>
          <p:cNvPr id="7" name="Shape 24"/>
          <p:cNvSpPr txBox="1">
            <a:spLocks/>
          </p:cNvSpPr>
          <p:nvPr/>
        </p:nvSpPr>
        <p:spPr>
          <a:xfrm>
            <a:off x="3132793" y="98278"/>
            <a:ext cx="8835253" cy="119822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1pPr>
            <a:lvl2pPr indent="228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2pPr>
            <a:lvl3pPr indent="457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3pPr>
            <a:lvl4pPr indent="685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4pPr>
            <a:lvl5pPr indent="9144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5pPr>
            <a:lvl6pPr indent="11430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6pPr>
            <a:lvl7pPr indent="13716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7pPr>
            <a:lvl8pPr indent="16002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8pPr>
            <a:lvl9pPr indent="1828800" defTabSz="584200">
              <a:defRPr sz="5000">
                <a:solidFill>
                  <a:srgbClr val="C82506"/>
                </a:solidFill>
                <a:latin typeface="Titillium"/>
                <a:ea typeface="Titillium"/>
                <a:cs typeface="Titillium"/>
                <a:sym typeface="Titillium"/>
              </a:defRPr>
            </a:lvl9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CD6167"/>
                </a:solidFill>
              </a:rPr>
              <a:t>Algorithmic Idea 2,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Refinement</a:t>
            </a:r>
            <a:endParaRPr lang="en-US" sz="4000" b="1" dirty="0">
              <a:solidFill>
                <a:srgbClr val="CD6167"/>
              </a:solidFill>
            </a:endParaRPr>
          </a:p>
        </p:txBody>
      </p:sp>
      <p:sp>
        <p:nvSpPr>
          <p:cNvPr id="17" name="Shape 25"/>
          <p:cNvSpPr txBox="1">
            <a:spLocks/>
          </p:cNvSpPr>
          <p:nvPr/>
        </p:nvSpPr>
        <p:spPr>
          <a:xfrm>
            <a:off x="285813" y="4300763"/>
            <a:ext cx="6861753" cy="42497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Get </a:t>
            </a:r>
            <a:r>
              <a:rPr lang="en-US" altLang="zh-CN" sz="2800" dirty="0">
                <a:solidFill>
                  <a:schemeClr val="tx1"/>
                </a:solidFill>
              </a:rPr>
              <a:t>r</a:t>
            </a:r>
            <a:r>
              <a:rPr lang="en-US" altLang="zh-CN" sz="2800" dirty="0" smtClean="0">
                <a:solidFill>
                  <a:schemeClr val="tx1"/>
                </a:solidFill>
              </a:rPr>
              <a:t>ough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estimate        </a:t>
            </a:r>
            <a:r>
              <a:rPr lang="zh-CN" altLang="en-US" sz="2800" dirty="0" smtClean="0">
                <a:solidFill>
                  <a:schemeClr val="tx1"/>
                </a:solidFill>
              </a:rPr>
              <a:t>    </a:t>
            </a: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for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many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words from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Phase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1</a:t>
            </a:r>
          </a:p>
          <a:p>
            <a:pPr marL="1530350" lvl="2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endParaRPr lang="en-US" altLang="zh-CN" sz="2000" dirty="0" smtClean="0">
              <a:solidFill>
                <a:schemeClr val="tx1"/>
              </a:solidFill>
            </a:endParaRPr>
          </a:p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Make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this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global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info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>refine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CD6167"/>
                </a:solidFill>
              </a:rPr>
              <a:t/>
            </a:r>
            <a:br>
              <a:rPr lang="en-US" altLang="zh-CN" sz="2800" dirty="0" smtClean="0">
                <a:solidFill>
                  <a:srgbClr val="CD6167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the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estimate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for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each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word</a:t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zh-CN" altLang="en-US" sz="2800" dirty="0" smtClean="0">
                <a:solidFill>
                  <a:schemeClr val="accent1"/>
                </a:solidFill>
              </a:rPr>
              <a:t>(</a:t>
            </a:r>
            <a:r>
              <a:rPr lang="en-US" altLang="zh-CN" sz="2800" dirty="0" smtClean="0">
                <a:solidFill>
                  <a:schemeClr val="accent1"/>
                </a:solidFill>
              </a:rPr>
              <a:t>just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</a:rPr>
              <a:t>linear</a:t>
            </a:r>
            <a:r>
              <a:rPr lang="zh-CN" altLang="en-US" sz="2800" dirty="0" smtClean="0">
                <a:solidFill>
                  <a:schemeClr val="accent1"/>
                </a:solidFill>
              </a:rPr>
              <a:t> </a:t>
            </a:r>
            <a:r>
              <a:rPr lang="en-US" altLang="zh-CN" sz="2800" dirty="0" smtClean="0">
                <a:solidFill>
                  <a:schemeClr val="accent1"/>
                </a:solidFill>
              </a:rPr>
              <a:t>regression)</a:t>
            </a:r>
          </a:p>
          <a:p>
            <a:pPr marL="1530350" lvl="2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endParaRPr lang="en-US" altLang="zh-CN" sz="2000" dirty="0">
              <a:solidFill>
                <a:srgbClr val="3C93E4"/>
              </a:solidFill>
            </a:endParaRPr>
          </a:p>
          <a:p>
            <a:pPr marL="641350" indent="-514350" algn="l">
              <a:buSzPct val="80000"/>
              <a:buFont typeface="+mj-lt"/>
              <a:buAutoNum type="arabicPeriod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Achieve sample complexity</a:t>
            </a:r>
          </a:p>
        </p:txBody>
      </p:sp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65" y="4557676"/>
            <a:ext cx="673100" cy="4699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705" y="5975999"/>
            <a:ext cx="914400" cy="469900"/>
          </a:xfrm>
          <a:prstGeom prst="rect">
            <a:avLst/>
          </a:prstGeom>
        </p:spPr>
      </p:pic>
      <p:pic>
        <p:nvPicPr>
          <p:cNvPr id="23" name="图片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992" y="7922953"/>
            <a:ext cx="2006600" cy="381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941486" y="3417400"/>
            <a:ext cx="174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Phase 2</a:t>
            </a:r>
            <a:endParaRPr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0" y="1399813"/>
            <a:ext cx="13004800" cy="1188688"/>
            <a:chOff x="0" y="1399813"/>
            <a:chExt cx="13004800" cy="1188688"/>
          </a:xfrm>
        </p:grpSpPr>
        <p:sp>
          <p:nvSpPr>
            <p:cNvPr id="27" name="Shape 25"/>
            <p:cNvSpPr txBox="1">
              <a:spLocks/>
            </p:cNvSpPr>
            <p:nvPr/>
          </p:nvSpPr>
          <p:spPr>
            <a:xfrm>
              <a:off x="0" y="1426542"/>
              <a:ext cx="13004800" cy="1161959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 marL="127000" indent="0" algn="ctr">
                <a:buNone/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21A2FE"/>
                </a:solidFill>
              </a:endParaRPr>
            </a:p>
            <a:p>
              <a:pPr marL="127000" indent="0" algn="ctr">
                <a:buNone/>
                <a:defRPr sz="1800">
                  <a:solidFill>
                    <a:srgbClr val="000000"/>
                  </a:solidFill>
                </a:defRPr>
              </a:pPr>
              <a:endParaRPr lang="en-US" altLang="zh-CN" sz="3200" dirty="0">
                <a:solidFill>
                  <a:srgbClr val="21A2FE"/>
                </a:solidFill>
              </a:endParaRPr>
            </a:p>
          </p:txBody>
        </p:sp>
        <p:pic>
          <p:nvPicPr>
            <p:cNvPr id="28" name="图片 2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887" y="1541145"/>
              <a:ext cx="2730500" cy="40640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465215" y="1399813"/>
              <a:ext cx="304442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Probability</a:t>
              </a:r>
              <a:r>
                <a:rPr lang="zh-CN" altLang="en-US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matrix</a:t>
              </a:r>
              <a:endParaRPr lang="zh-CN" altLang="en-US" sz="3000" dirty="0">
                <a:latin typeface="Myriad Pro"/>
                <a:cs typeface="Myriad Pro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65215" y="1953811"/>
              <a:ext cx="2557110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Sample</a:t>
              </a:r>
              <a:r>
                <a:rPr lang="zh-CN" altLang="en-US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 </a:t>
              </a:r>
              <a:r>
                <a:rPr lang="en-US" altLang="zh-CN" sz="3000" dirty="0" smtClean="0">
                  <a:solidFill>
                    <a:schemeClr val="tx1"/>
                  </a:solidFill>
                  <a:latin typeface="Myriad Pro"/>
                  <a:cs typeface="Myriad Pro"/>
                </a:rPr>
                <a:t>counts</a:t>
              </a:r>
              <a:endParaRPr lang="zh-CN" altLang="en-US" sz="3000" dirty="0">
                <a:latin typeface="Myriad Pro"/>
                <a:cs typeface="Myriad Pro"/>
              </a:endParaRPr>
            </a:p>
          </p:txBody>
        </p:sp>
        <p:pic>
          <p:nvPicPr>
            <p:cNvPr id="31" name="图片 3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233" y="1870283"/>
              <a:ext cx="1270000" cy="266700"/>
            </a:xfrm>
            <a:prstGeom prst="rect">
              <a:avLst/>
            </a:prstGeom>
          </p:spPr>
        </p:pic>
      </p:grpSp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87" y="2097475"/>
            <a:ext cx="2717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57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935839" y="1296501"/>
            <a:ext cx="11286220" cy="79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Spectral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method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is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not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solving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optimization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MLE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     Need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careful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algorithm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design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improve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statistical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efficiency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We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i</a:t>
            </a:r>
            <a:r>
              <a:rPr lang="en-US" altLang="zh-CN" sz="3000" dirty="0" smtClean="0">
                <a:solidFill>
                  <a:srgbClr val="53585F"/>
                </a:solidFill>
              </a:rPr>
              <a:t>dentify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problem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that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lies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at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core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many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spectral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err="1" smtClean="0">
                <a:solidFill>
                  <a:srgbClr val="53585F"/>
                </a:solidFill>
              </a:rPr>
              <a:t>algos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	 Our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result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(upper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/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lower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bound)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dirty="0" smtClean="0">
                <a:solidFill>
                  <a:srgbClr val="53585F"/>
                </a:solidFill>
              </a:rPr>
              <a:t>leads to improved </a:t>
            </a:r>
            <a:r>
              <a:rPr lang="en-US" altLang="zh-CN" sz="3000" dirty="0" err="1" smtClean="0">
                <a:solidFill>
                  <a:srgbClr val="53585F"/>
                </a:solidFill>
              </a:rPr>
              <a:t>algos</a:t>
            </a:r>
            <a:r>
              <a:rPr lang="en-US" altLang="zh-CN" sz="3000" dirty="0" smtClean="0">
                <a:solidFill>
                  <a:srgbClr val="53585F"/>
                </a:solidFill>
              </a:rPr>
              <a:t>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Coming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soon: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zh-CN" altLang="zh-CN" sz="3000" dirty="0">
                <a:solidFill>
                  <a:srgbClr val="53585F"/>
                </a:solidFill>
              </a:rPr>
              <a:t> 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estimation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/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approximation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/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property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testing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>
                <a:solidFill>
                  <a:srgbClr val="53585F"/>
                </a:solidFill>
              </a:rPr>
              <a:t/>
            </a:r>
            <a:br>
              <a:rPr lang="en-US" altLang="zh-CN" sz="3000" i="1" dirty="0">
                <a:solidFill>
                  <a:srgbClr val="53585F"/>
                </a:solidFill>
              </a:rPr>
            </a:br>
            <a:r>
              <a:rPr lang="en-US" altLang="zh-CN" sz="3000" i="1" dirty="0" smtClean="0">
                <a:solidFill>
                  <a:srgbClr val="53585F"/>
                </a:solidFill>
              </a:rPr>
              <a:t>of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structured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probability</a:t>
            </a:r>
            <a:r>
              <a:rPr lang="zh-CN" altLang="en-US" sz="3000" i="1" dirty="0" smtClean="0">
                <a:solidFill>
                  <a:srgbClr val="53585F"/>
                </a:solidFill>
              </a:rPr>
              <a:t> </a:t>
            </a:r>
            <a:r>
              <a:rPr lang="en-US" altLang="zh-CN" sz="3000" i="1" dirty="0" smtClean="0">
                <a:solidFill>
                  <a:srgbClr val="53585F"/>
                </a:solidFill>
              </a:rPr>
              <a:t>distribution</a:t>
            </a:r>
            <a:endParaRPr lang="zh-CN" altLang="en-US" sz="3000" i="1" dirty="0">
              <a:solidFill>
                <a:srgbClr val="53585F"/>
              </a:solidFill>
            </a:endParaRP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Take</a:t>
            </a:r>
            <a:r>
              <a:rPr lang="en-US" altLang="zh-CN" sz="4000" dirty="0" smtClean="0">
                <a:solidFill>
                  <a:srgbClr val="CD6167"/>
                </a:solidFill>
              </a:rPr>
              <a:t>-away</a:t>
            </a:r>
            <a:r>
              <a:rPr lang="zh-CN" altLang="en-US" sz="4000" dirty="0">
                <a:solidFill>
                  <a:srgbClr val="CD6167"/>
                </a:solidFill>
              </a:rPr>
              <a:t> </a:t>
            </a:r>
            <a:r>
              <a:rPr lang="en-US" altLang="zh-CN" sz="4000" dirty="0" smtClean="0">
                <a:solidFill>
                  <a:srgbClr val="CD6167"/>
                </a:solidFill>
              </a:rPr>
              <a:t>from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PART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altLang="zh-CN" sz="4000" b="1" dirty="0" smtClean="0">
                <a:solidFill>
                  <a:srgbClr val="CD6167"/>
                </a:solidFill>
              </a:rPr>
              <a:t>2</a:t>
            </a:r>
            <a:endParaRPr sz="4000" b="1" dirty="0">
              <a:solidFill>
                <a:srgbClr val="CD6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982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5"/>
          <p:cNvSpPr txBox="1">
            <a:spLocks/>
          </p:cNvSpPr>
          <p:nvPr/>
        </p:nvSpPr>
        <p:spPr>
          <a:xfrm>
            <a:off x="765635" y="4424313"/>
            <a:ext cx="11797204" cy="4643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 smtClean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>
              <a:solidFill>
                <a:srgbClr val="21A2FE"/>
              </a:solidFill>
            </a:endParaRP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endParaRPr lang="en-US" altLang="zh-CN" dirty="0" smtClean="0">
              <a:solidFill>
                <a:srgbClr val="21A2FE"/>
              </a:solidFill>
            </a:endParaRPr>
          </a:p>
        </p:txBody>
      </p:sp>
      <p:sp>
        <p:nvSpPr>
          <p:cNvPr id="15" name="Shape 25"/>
          <p:cNvSpPr txBox="1">
            <a:spLocks/>
          </p:cNvSpPr>
          <p:nvPr/>
        </p:nvSpPr>
        <p:spPr>
          <a:xfrm>
            <a:off x="1105386" y="774532"/>
            <a:ext cx="10981226" cy="844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Spectral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methods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for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Learning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Mixture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Models</a:t>
            </a:r>
            <a:endParaRPr lang="en-US" altLang="zh-CN" sz="32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rgbClr val="53585F"/>
                </a:solidFill>
              </a:rPr>
              <a:t>Pros:</a:t>
            </a:r>
            <a:r>
              <a:rPr lang="zh-CN" altLang="en-US" sz="2600" dirty="0" smtClean="0">
                <a:solidFill>
                  <a:srgbClr val="FF777C"/>
                </a:solidFill>
              </a:rPr>
              <a:t>              </a:t>
            </a:r>
            <a:r>
              <a:rPr lang="en-US" altLang="zh-CN" sz="2600" dirty="0" smtClean="0">
                <a:solidFill>
                  <a:srgbClr val="CD6167"/>
                </a:solidFill>
              </a:rPr>
              <a:t>Fast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</a:rPr>
              <a:t>runtime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endParaRPr lang="en-US" altLang="zh-CN" sz="2600" dirty="0">
              <a:solidFill>
                <a:srgbClr val="CD6167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600" dirty="0" smtClean="0">
                <a:solidFill>
                  <a:srgbClr val="CD6167"/>
                </a:solidFill>
              </a:rPr>
              <a:t>                              </a:t>
            </a:r>
            <a:r>
              <a:rPr lang="en-US" altLang="zh-CN" sz="2600" dirty="0" smtClean="0">
                <a:solidFill>
                  <a:srgbClr val="CD6167"/>
                </a:solidFill>
              </a:rPr>
              <a:t>Poly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</a:rPr>
              <a:t>sample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</a:rPr>
              <a:t>complexity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endParaRPr lang="en-US" altLang="zh-CN" sz="3200" dirty="0" smtClean="0">
              <a:solidFill>
                <a:srgbClr val="CD616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Cons: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zh-CN" altLang="en-US" sz="2600" dirty="0" smtClean="0">
                <a:solidFill>
                  <a:srgbClr val="CD6167"/>
                </a:solidFill>
              </a:rPr>
              <a:t>            </a:t>
            </a:r>
            <a:r>
              <a:rPr lang="en-US" altLang="zh-CN" sz="2600" dirty="0" smtClean="0">
                <a:solidFill>
                  <a:srgbClr val="CD6167"/>
                </a:solidFill>
              </a:rPr>
              <a:t>High </a:t>
            </a:r>
            <a:r>
              <a:rPr lang="en-US" altLang="zh-CN" sz="2600" dirty="0">
                <a:solidFill>
                  <a:srgbClr val="CD6167"/>
                </a:solidFill>
              </a:rPr>
              <a:t>s</a:t>
            </a:r>
            <a:r>
              <a:rPr lang="en-US" altLang="zh-CN" sz="2600" dirty="0" smtClean="0">
                <a:solidFill>
                  <a:srgbClr val="CD6167"/>
                </a:solidFill>
              </a:rPr>
              <a:t>ample</a:t>
            </a:r>
            <a:r>
              <a:rPr lang="zh-CN" altLang="en-US" sz="2600" dirty="0" smtClean="0">
                <a:solidFill>
                  <a:srgbClr val="CD6167"/>
                </a:solidFill>
              </a:rPr>
              <a:t> </a:t>
            </a:r>
            <a:r>
              <a:rPr lang="en-US" altLang="zh-CN" sz="2600" dirty="0" smtClean="0">
                <a:solidFill>
                  <a:srgbClr val="CD6167"/>
                </a:solidFill>
              </a:rPr>
              <a:t>complexity</a:t>
            </a:r>
            <a:r>
              <a:rPr lang="zh-CN" altLang="en-US" sz="2600" dirty="0" smtClean="0">
                <a:solidFill>
                  <a:srgbClr val="CD6167"/>
                </a:solidFill>
              </a:rPr>
              <a:t>                               </a:t>
            </a:r>
            <a:r>
              <a:rPr lang="en-US" altLang="zh-CN" sz="2600" dirty="0" smtClean="0">
                <a:solidFill>
                  <a:srgbClr val="CD6167"/>
                </a:solidFill>
              </a:rPr>
              <a:t>Efficiency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600" dirty="0" smtClean="0">
                <a:solidFill>
                  <a:srgbClr val="3C93E4"/>
                </a:solidFill>
              </a:rPr>
              <a:t>                            </a:t>
            </a:r>
            <a:r>
              <a:rPr lang="zh-CN" altLang="en-US" sz="2600" dirty="0" smtClean="0">
                <a:solidFill>
                  <a:schemeClr val="accent1"/>
                </a:solidFill>
              </a:rPr>
              <a:t>  </a:t>
            </a:r>
            <a:r>
              <a:rPr lang="en-US" altLang="zh-CN" sz="2600" dirty="0" smtClean="0">
                <a:solidFill>
                  <a:schemeClr val="accent1"/>
                </a:solidFill>
              </a:rPr>
              <a:t>Sensitive to</a:t>
            </a:r>
            <a:r>
              <a:rPr lang="zh-CN" altLang="en-US" sz="2600" dirty="0" smtClean="0">
                <a:solidFill>
                  <a:schemeClr val="accent1"/>
                </a:solidFill>
              </a:rPr>
              <a:t> </a:t>
            </a:r>
            <a:r>
              <a:rPr lang="en-US" altLang="zh-CN" sz="2600" dirty="0" smtClean="0">
                <a:solidFill>
                  <a:schemeClr val="accent1"/>
                </a:solidFill>
              </a:rPr>
              <a:t>model</a:t>
            </a:r>
            <a:r>
              <a:rPr lang="zh-CN" altLang="en-US" sz="2600" dirty="0" smtClean="0">
                <a:solidFill>
                  <a:schemeClr val="accent1"/>
                </a:solidFill>
              </a:rPr>
              <a:t> </a:t>
            </a:r>
            <a:r>
              <a:rPr lang="en-US" altLang="zh-CN" sz="2600" dirty="0" smtClean="0">
                <a:solidFill>
                  <a:schemeClr val="accent1"/>
                </a:solidFill>
              </a:rPr>
              <a:t>misspecification</a:t>
            </a:r>
            <a:r>
              <a:rPr lang="zh-CN" altLang="en-US" sz="2600" dirty="0" smtClean="0">
                <a:solidFill>
                  <a:schemeClr val="accent1"/>
                </a:solidFill>
              </a:rPr>
              <a:t>          </a:t>
            </a:r>
            <a:r>
              <a:rPr lang="en-US" altLang="zh-CN" sz="2600" dirty="0" smtClean="0">
                <a:solidFill>
                  <a:schemeClr val="accent1"/>
                </a:solidFill>
              </a:rPr>
              <a:t>Robustness 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1"/>
                </a:solidFill>
              </a:rPr>
              <a:t>		</a:t>
            </a:r>
            <a:endParaRPr lang="en-US" altLang="zh-CN" sz="28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b="1" dirty="0" smtClean="0">
                <a:solidFill>
                  <a:srgbClr val="53585F"/>
                </a:solidFill>
              </a:rPr>
              <a:t>Future</a:t>
            </a:r>
            <a:r>
              <a:rPr lang="zh-CN" altLang="en-US" sz="3200" b="1" dirty="0" smtClean="0">
                <a:solidFill>
                  <a:srgbClr val="53585F"/>
                </a:solidFill>
              </a:rPr>
              <a:t> </a:t>
            </a:r>
            <a:r>
              <a:rPr lang="en-US" altLang="zh-CN" sz="3200" b="1" dirty="0" smtClean="0">
                <a:solidFill>
                  <a:srgbClr val="53585F"/>
                </a:solidFill>
              </a:rPr>
              <a:t>work: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b="1" dirty="0" smtClean="0">
                <a:solidFill>
                  <a:schemeClr val="tx1"/>
                </a:solidFill>
              </a:rPr>
              <a:t>Dynamics:</a:t>
            </a:r>
            <a:r>
              <a:rPr lang="zh-CN" altLang="en-US" sz="3200" b="1" dirty="0" smtClean="0">
                <a:solidFill>
                  <a:schemeClr val="tx1"/>
                </a:solidFill>
              </a:rPr>
              <a:t>  </a:t>
            </a:r>
            <a:r>
              <a:rPr lang="en-US" altLang="zh-CN" sz="3200" dirty="0" smtClean="0">
                <a:solidFill>
                  <a:schemeClr val="tx1"/>
                </a:solidFill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Extend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the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analysis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techniques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and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algorithmic </a:t>
            </a:r>
            <a:r>
              <a:rPr lang="en-US" altLang="zh-CN" sz="2800" dirty="0">
                <a:solidFill>
                  <a:schemeClr val="tx1"/>
                </a:solidFill>
              </a:rPr>
              <a:t>ideas </a:t>
            </a:r>
            <a:r>
              <a:rPr lang="en-US" altLang="zh-CN" sz="2800" dirty="0" smtClean="0">
                <a:solidFill>
                  <a:schemeClr val="tx1"/>
                </a:solidFill>
              </a:rPr>
              <a:t>to </a:t>
            </a:r>
            <a:r>
              <a:rPr lang="en-US" altLang="zh-CN" sz="2800" dirty="0">
                <a:solidFill>
                  <a:schemeClr val="tx1"/>
                </a:solidFill>
              </a:rPr>
              <a:t>learning </a:t>
            </a:r>
            <a:r>
              <a:rPr lang="en-US" altLang="zh-CN" sz="2800" dirty="0" smtClean="0">
                <a:solidFill>
                  <a:schemeClr val="tx1"/>
                </a:solidFill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of </a:t>
            </a:r>
            <a:r>
              <a:rPr lang="en-US" altLang="zh-CN" sz="2800" dirty="0">
                <a:solidFill>
                  <a:schemeClr val="tx1"/>
                </a:solidFill>
              </a:rPr>
              <a:t>random </a:t>
            </a:r>
            <a:r>
              <a:rPr lang="en-US" altLang="zh-CN" sz="2800" dirty="0" smtClean="0">
                <a:solidFill>
                  <a:schemeClr val="tx1"/>
                </a:solidFill>
              </a:rPr>
              <a:t>processes,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with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streaming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data,</a:t>
            </a:r>
            <a:r>
              <a:rPr lang="zh-CN" altLang="en-US" sz="2800" dirty="0" smtClean="0">
                <a:solidFill>
                  <a:schemeClr val="tx1"/>
                </a:solidFill>
              </a:rPr>
              <a:t>  </a:t>
            </a:r>
            <a:r>
              <a:rPr lang="en-US" altLang="zh-CN" sz="2800" dirty="0" smtClean="0">
                <a:solidFill>
                  <a:schemeClr val="tx1"/>
                </a:solidFill>
              </a:rPr>
              <a:t>iterative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algorithms…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b="1" dirty="0" smtClean="0">
                <a:solidFill>
                  <a:schemeClr val="tx1"/>
                </a:solidFill>
              </a:rPr>
              <a:t>Robustness:</a:t>
            </a:r>
            <a:r>
              <a:rPr lang="en-US" altLang="zh-CN" sz="3200" dirty="0" smtClean="0">
                <a:solidFill>
                  <a:schemeClr val="tx1"/>
                </a:solidFill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</a:rPr>
            </a:br>
            <a:r>
              <a:rPr lang="en-US" altLang="zh-CN" sz="2800" dirty="0" smtClean="0">
                <a:solidFill>
                  <a:schemeClr val="tx1"/>
                </a:solidFill>
              </a:rPr>
              <a:t>Agnostic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learning,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generalization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error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analysis…</a:t>
            </a:r>
            <a:endParaRPr lang="en-US" altLang="zh-CN" sz="3200" dirty="0" smtClean="0">
              <a:solidFill>
                <a:schemeClr val="tx1"/>
              </a:solidFill>
            </a:endParaRP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765635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Conclusion and Future works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75345" y="2432954"/>
            <a:ext cx="158749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b="1" dirty="0" smtClean="0">
                <a:solidFill>
                  <a:schemeClr val="tx1"/>
                </a:solidFill>
              </a:rPr>
              <a:t>PART</a:t>
            </a:r>
            <a:r>
              <a:rPr lang="zh-CN" altLang="en-US" sz="26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1</a:t>
            </a:r>
            <a:endParaRPr lang="en-US" altLang="zh-CN" sz="26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75345" y="3225185"/>
            <a:ext cx="158749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b="1" dirty="0" smtClean="0">
                <a:solidFill>
                  <a:schemeClr val="tx1"/>
                </a:solidFill>
              </a:rPr>
              <a:t>PART</a:t>
            </a:r>
            <a:r>
              <a:rPr lang="zh-CN" altLang="en-US" sz="2600" b="1" dirty="0" smtClean="0">
                <a:solidFill>
                  <a:schemeClr val="tx1"/>
                </a:solidFill>
              </a:rPr>
              <a:t> </a:t>
            </a:r>
            <a:r>
              <a:rPr lang="zh-CN" altLang="zh-CN" sz="2600" b="1" dirty="0">
                <a:solidFill>
                  <a:schemeClr val="tx1"/>
                </a:solidFill>
              </a:rPr>
              <a:t>2</a:t>
            </a:r>
            <a:endParaRPr lang="en-US" altLang="zh-CN" sz="2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427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787866" y="1007391"/>
            <a:ext cx="10981226" cy="844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“Learning </a:t>
            </a:r>
            <a:r>
              <a:rPr lang="en-US" altLang="zh-CN" sz="2600" dirty="0">
                <a:solidFill>
                  <a:schemeClr val="tx1"/>
                </a:solidFill>
              </a:rPr>
              <a:t>Mixture of Gaussians in High </a:t>
            </a:r>
            <a:r>
              <a:rPr lang="en-US" altLang="zh-CN" sz="2600" dirty="0" smtClean="0">
                <a:solidFill>
                  <a:schemeClr val="tx1"/>
                </a:solidFill>
              </a:rPr>
              <a:t>dimensions” </a:t>
            </a:r>
            <a:r>
              <a:rPr lang="en-US" altLang="zh-CN" sz="2600" dirty="0" err="1">
                <a:solidFill>
                  <a:schemeClr val="tx1"/>
                </a:solidFill>
              </a:rPr>
              <a:t>Rong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Ge</a:t>
            </a:r>
            <a:r>
              <a:rPr lang="en-US" altLang="zh-CN" sz="2600" dirty="0" smtClean="0">
                <a:solidFill>
                  <a:schemeClr val="tx1"/>
                </a:solidFill>
              </a:rPr>
              <a:t>,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(STOC 2015)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>
                <a:solidFill>
                  <a:schemeClr val="tx1"/>
                </a:solidFill>
              </a:rPr>
              <a:t>“Super-Resolution off the Grid”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(NIPS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2015)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“Minimal </a:t>
            </a:r>
            <a:r>
              <a:rPr lang="en-US" altLang="zh-CN" sz="2600" dirty="0">
                <a:solidFill>
                  <a:schemeClr val="tx1"/>
                </a:solidFill>
              </a:rPr>
              <a:t>Realization Problems for Hidden Markov </a:t>
            </a:r>
            <a:r>
              <a:rPr lang="en-US" altLang="zh-CN" sz="2600" dirty="0" smtClean="0">
                <a:solidFill>
                  <a:schemeClr val="tx1"/>
                </a:solidFill>
              </a:rPr>
              <a:t>Models”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Rong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Ge</a:t>
            </a:r>
            <a:r>
              <a:rPr lang="en-US" altLang="zh-CN" sz="2600" dirty="0">
                <a:solidFill>
                  <a:schemeClr val="tx1"/>
                </a:solidFill>
              </a:rPr>
              <a:t>, 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, and </a:t>
            </a:r>
            <a:r>
              <a:rPr lang="en-US" altLang="zh-CN" sz="2600" dirty="0" err="1">
                <a:solidFill>
                  <a:schemeClr val="tx1"/>
                </a:solidFill>
              </a:rPr>
              <a:t>Munther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Dahleh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 (IEEE </a:t>
            </a:r>
            <a:r>
              <a:rPr lang="en-US" altLang="zh-CN" sz="2600" dirty="0">
                <a:solidFill>
                  <a:schemeClr val="tx1"/>
                </a:solidFill>
              </a:rPr>
              <a:t>Transactions on Signal </a:t>
            </a:r>
            <a:r>
              <a:rPr lang="en-US" altLang="zh-CN" sz="2600" dirty="0" smtClean="0">
                <a:solidFill>
                  <a:schemeClr val="tx1"/>
                </a:solidFill>
              </a:rPr>
              <a:t>Processing, 2016)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“Recovering </a:t>
            </a:r>
            <a:r>
              <a:rPr lang="en-US" altLang="zh-CN" sz="2600" dirty="0">
                <a:solidFill>
                  <a:schemeClr val="tx1"/>
                </a:solidFill>
              </a:rPr>
              <a:t>Structured Probability Matrices </a:t>
            </a:r>
            <a:r>
              <a:rPr lang="en-US" altLang="zh-CN" sz="2600" dirty="0" smtClean="0">
                <a:solidFill>
                  <a:schemeClr val="tx1"/>
                </a:solidFill>
              </a:rPr>
              <a:t>“</a:t>
            </a:r>
            <a:r>
              <a:rPr lang="zh-CN" altLang="zh-CN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Wenhao</a:t>
            </a:r>
            <a:r>
              <a:rPr lang="en-US" altLang="zh-CN" sz="2600" dirty="0">
                <a:solidFill>
                  <a:schemeClr val="tx1"/>
                </a:solidFill>
              </a:rPr>
              <a:t> Kong, Gregory </a:t>
            </a:r>
            <a:r>
              <a:rPr lang="en-US" altLang="zh-CN" sz="2600" dirty="0" smtClean="0">
                <a:solidFill>
                  <a:schemeClr val="tx1"/>
                </a:solidFill>
              </a:rPr>
              <a:t>Valiant,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(submitted </a:t>
            </a:r>
            <a:r>
              <a:rPr lang="en-US" altLang="zh-CN" sz="2600" dirty="0">
                <a:solidFill>
                  <a:schemeClr val="tx1"/>
                </a:solidFill>
              </a:rPr>
              <a:t>to STOC </a:t>
            </a:r>
            <a:r>
              <a:rPr lang="en-US" altLang="zh-CN" sz="2600" dirty="0" smtClean="0">
                <a:solidFill>
                  <a:schemeClr val="tx1"/>
                </a:solidFill>
              </a:rPr>
              <a:t>2016)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765635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References</a:t>
            </a:r>
            <a:endParaRPr sz="4000" dirty="0">
              <a:solidFill>
                <a:srgbClr val="CD616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4734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Learning Mixture </a:t>
            </a:r>
            <a:r>
              <a:rPr lang="en-US" sz="4000" dirty="0">
                <a:solidFill>
                  <a:srgbClr val="CD6167"/>
                </a:solidFill>
              </a:rPr>
              <a:t>M</a:t>
            </a:r>
            <a:r>
              <a:rPr lang="en-US" sz="4000" dirty="0" smtClean="0">
                <a:solidFill>
                  <a:srgbClr val="CD6167"/>
                </a:solidFill>
              </a:rPr>
              <a:t>odels</a:t>
            </a:r>
            <a:endParaRPr sz="4000" dirty="0">
              <a:solidFill>
                <a:srgbClr val="CD6167"/>
              </a:solidFill>
            </a:endParaRPr>
          </a:p>
        </p:txBody>
      </p:sp>
      <p:pic>
        <p:nvPicPr>
          <p:cNvPr id="4" name="图片 3" descr="comparis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7" y="5227040"/>
            <a:ext cx="4860562" cy="2403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05" y="1784994"/>
            <a:ext cx="5261064" cy="2044506"/>
          </a:xfrm>
          <a:prstGeom prst="rect">
            <a:avLst/>
          </a:prstGeom>
        </p:spPr>
      </p:pic>
      <p:sp>
        <p:nvSpPr>
          <p:cNvPr id="9" name="Shape 25"/>
          <p:cNvSpPr txBox="1">
            <a:spLocks/>
          </p:cNvSpPr>
          <p:nvPr/>
        </p:nvSpPr>
        <p:spPr>
          <a:xfrm>
            <a:off x="6850571" y="1525101"/>
            <a:ext cx="5117476" cy="81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Hidden Markov Models (HMM)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58" y="7900307"/>
            <a:ext cx="4498342" cy="983878"/>
          </a:xfrm>
          <a:prstGeom prst="rect">
            <a:avLst/>
          </a:prstGeom>
        </p:spPr>
      </p:pic>
      <p:sp>
        <p:nvSpPr>
          <p:cNvPr id="28" name="Shape 25"/>
          <p:cNvSpPr txBox="1">
            <a:spLocks/>
          </p:cNvSpPr>
          <p:nvPr/>
        </p:nvSpPr>
        <p:spPr>
          <a:xfrm>
            <a:off x="6850571" y="5275673"/>
            <a:ext cx="5117476" cy="811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Super-Resolution Microscopy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082961" y="6574579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Source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67241" y="7472751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Complex sinusoids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88557" y="2772139"/>
            <a:ext cx="1858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15BAD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Current state</a:t>
            </a:r>
            <a:endParaRPr lang="en-US" sz="2400" dirty="0">
              <a:solidFill>
                <a:srgbClr val="015BAD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43604" y="3462190"/>
            <a:ext cx="2837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 Past, current, future </a:t>
            </a:r>
          </a:p>
          <a:p>
            <a:r>
              <a:rPr lang="en-US" sz="2400" dirty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CD6167"/>
                </a:solidFill>
                <a:latin typeface="Myriad Pro" panose="020B0503030403020204" pitchFamily="34" charset="0"/>
                <a:cs typeface="Helvetica" panose="020B0604020202020204" pitchFamily="34" charset="0"/>
              </a:rPr>
              <a:t>observations</a:t>
            </a:r>
            <a:endParaRPr lang="en-US" sz="2400" dirty="0">
              <a:solidFill>
                <a:srgbClr val="CD6167"/>
              </a:solidFill>
              <a:latin typeface="Myriad Pro" panose="020B0503030403020204" pitchFamily="34" charset="0"/>
              <a:cs typeface="Helvetica" panose="020B0604020202020204" pitchFamily="34" charset="0"/>
            </a:endParaRPr>
          </a:p>
        </p:txBody>
      </p:sp>
      <p:pic>
        <p:nvPicPr>
          <p:cNvPr id="59" name="图片 5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76" y="3216940"/>
            <a:ext cx="152400" cy="241300"/>
          </a:xfrm>
          <a:prstGeom prst="rect">
            <a:avLst/>
          </a:prstGeom>
        </p:spPr>
      </p:pic>
      <p:pic>
        <p:nvPicPr>
          <p:cNvPr id="60" name="图片 5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76" y="7148127"/>
            <a:ext cx="152400" cy="241300"/>
          </a:xfrm>
          <a:prstGeom prst="rect">
            <a:avLst/>
          </a:prstGeom>
        </p:spPr>
      </p:pic>
      <p:pic>
        <p:nvPicPr>
          <p:cNvPr id="2" name="图片 1" descr="mix-hm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889" y="2677747"/>
            <a:ext cx="2816352" cy="1615440"/>
          </a:xfrm>
          <a:prstGeom prst="rect">
            <a:avLst/>
          </a:prstGeom>
        </p:spPr>
      </p:pic>
      <p:pic>
        <p:nvPicPr>
          <p:cNvPr id="61" name="图片 60" descr="mix-topi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57" y="6638083"/>
            <a:ext cx="1993392" cy="14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026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787866" y="1007391"/>
            <a:ext cx="10981226" cy="8446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“Learning </a:t>
            </a:r>
            <a:r>
              <a:rPr lang="en-US" altLang="zh-CN" sz="2600" dirty="0">
                <a:solidFill>
                  <a:schemeClr val="tx1"/>
                </a:solidFill>
              </a:rPr>
              <a:t>Mixture of Gaussians in High </a:t>
            </a:r>
            <a:r>
              <a:rPr lang="en-US" altLang="zh-CN" sz="2600" dirty="0" smtClean="0">
                <a:solidFill>
                  <a:schemeClr val="tx1"/>
                </a:solidFill>
              </a:rPr>
              <a:t>dimensions” </a:t>
            </a:r>
            <a:r>
              <a:rPr lang="en-US" altLang="zh-CN" sz="2600" dirty="0" err="1">
                <a:solidFill>
                  <a:schemeClr val="tx1"/>
                </a:solidFill>
              </a:rPr>
              <a:t>Rong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Ge</a:t>
            </a:r>
            <a:r>
              <a:rPr lang="en-US" altLang="zh-CN" sz="2600" dirty="0" smtClean="0">
                <a:solidFill>
                  <a:schemeClr val="tx1"/>
                </a:solidFill>
              </a:rPr>
              <a:t>,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(STOC 2015)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>
                <a:solidFill>
                  <a:schemeClr val="tx1"/>
                </a:solidFill>
              </a:rPr>
              <a:t>“Super-Resolution off the Grid”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(NIPS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2015)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“Minimal </a:t>
            </a:r>
            <a:r>
              <a:rPr lang="en-US" altLang="zh-CN" sz="2600" dirty="0">
                <a:solidFill>
                  <a:schemeClr val="tx1"/>
                </a:solidFill>
              </a:rPr>
              <a:t>Realization Problems for Hidden Markov </a:t>
            </a:r>
            <a:r>
              <a:rPr lang="en-US" altLang="zh-CN" sz="2600" dirty="0" smtClean="0">
                <a:solidFill>
                  <a:schemeClr val="tx1"/>
                </a:solidFill>
              </a:rPr>
              <a:t>Models”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Rong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Ge</a:t>
            </a:r>
            <a:r>
              <a:rPr lang="en-US" altLang="zh-CN" sz="2600" dirty="0">
                <a:solidFill>
                  <a:schemeClr val="tx1"/>
                </a:solidFill>
              </a:rPr>
              <a:t>, 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, and </a:t>
            </a:r>
            <a:r>
              <a:rPr lang="en-US" altLang="zh-CN" sz="2600" dirty="0" err="1">
                <a:solidFill>
                  <a:schemeClr val="tx1"/>
                </a:solidFill>
              </a:rPr>
              <a:t>Munther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err="1">
                <a:solidFill>
                  <a:schemeClr val="tx1"/>
                </a:solidFill>
              </a:rPr>
              <a:t>Dahleh</a:t>
            </a:r>
            <a:r>
              <a:rPr lang="en-US" altLang="zh-CN" sz="2600" dirty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 (IEEE </a:t>
            </a:r>
            <a:r>
              <a:rPr lang="en-US" altLang="zh-CN" sz="2600" dirty="0">
                <a:solidFill>
                  <a:schemeClr val="tx1"/>
                </a:solidFill>
              </a:rPr>
              <a:t>Transactions on Signal </a:t>
            </a:r>
            <a:r>
              <a:rPr lang="en-US" altLang="zh-CN" sz="2600" dirty="0" smtClean="0">
                <a:solidFill>
                  <a:schemeClr val="tx1"/>
                </a:solidFill>
              </a:rPr>
              <a:t>Processing, 2016)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“Recovering </a:t>
            </a:r>
            <a:r>
              <a:rPr lang="en-US" altLang="zh-CN" sz="2600" dirty="0">
                <a:solidFill>
                  <a:schemeClr val="tx1"/>
                </a:solidFill>
              </a:rPr>
              <a:t>Structured Probability Matrices </a:t>
            </a:r>
            <a:r>
              <a:rPr lang="en-US" altLang="zh-CN" sz="2600" dirty="0" smtClean="0">
                <a:solidFill>
                  <a:schemeClr val="tx1"/>
                </a:solidFill>
              </a:rPr>
              <a:t>“</a:t>
            </a:r>
            <a:r>
              <a:rPr lang="zh-CN" altLang="zh-CN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b="1" dirty="0" smtClean="0">
                <a:solidFill>
                  <a:schemeClr val="tx1"/>
                </a:solidFill>
              </a:rPr>
              <a:t>H</a:t>
            </a:r>
            <a:r>
              <a:rPr lang="en-US" altLang="zh-CN" sz="2600" dirty="0" smtClean="0">
                <a:solidFill>
                  <a:schemeClr val="tx1"/>
                </a:solidFill>
              </a:rPr>
              <a:t>, </a:t>
            </a:r>
            <a:r>
              <a:rPr lang="en-US" altLang="zh-CN" sz="2600" dirty="0">
                <a:solidFill>
                  <a:schemeClr val="tx1"/>
                </a:solidFill>
              </a:rPr>
              <a:t>Sham </a:t>
            </a:r>
            <a:r>
              <a:rPr lang="en-US" altLang="zh-CN" sz="2600" dirty="0" err="1">
                <a:solidFill>
                  <a:schemeClr val="tx1"/>
                </a:solidFill>
              </a:rPr>
              <a:t>Kakade</a:t>
            </a:r>
            <a:r>
              <a:rPr lang="en-US" altLang="zh-CN" sz="2600" dirty="0">
                <a:solidFill>
                  <a:schemeClr val="tx1"/>
                </a:solidFill>
              </a:rPr>
              <a:t>, </a:t>
            </a:r>
            <a:r>
              <a:rPr lang="en-US" altLang="zh-CN" sz="2600" dirty="0" err="1">
                <a:solidFill>
                  <a:schemeClr val="tx1"/>
                </a:solidFill>
              </a:rPr>
              <a:t>Wenhao</a:t>
            </a:r>
            <a:r>
              <a:rPr lang="en-US" altLang="zh-CN" sz="2600" dirty="0">
                <a:solidFill>
                  <a:schemeClr val="tx1"/>
                </a:solidFill>
              </a:rPr>
              <a:t> Kong, Gregory </a:t>
            </a:r>
            <a:r>
              <a:rPr lang="en-US" altLang="zh-CN" sz="2600" dirty="0" smtClean="0">
                <a:solidFill>
                  <a:schemeClr val="tx1"/>
                </a:solidFill>
              </a:rPr>
              <a:t>Valiant,</a:t>
            </a:r>
            <a:r>
              <a:rPr lang="zh-CN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zh-CN" sz="2600" dirty="0" smtClean="0">
                <a:solidFill>
                  <a:schemeClr val="tx1"/>
                </a:solidFill>
              </a:rPr>
              <a:t>(submitted </a:t>
            </a:r>
            <a:r>
              <a:rPr lang="en-US" altLang="zh-CN" sz="2600" dirty="0">
                <a:solidFill>
                  <a:schemeClr val="tx1"/>
                </a:solidFill>
              </a:rPr>
              <a:t>to STOC </a:t>
            </a:r>
            <a:r>
              <a:rPr lang="en-US" altLang="zh-CN" sz="2600" dirty="0" smtClean="0">
                <a:solidFill>
                  <a:schemeClr val="tx1"/>
                </a:solidFill>
              </a:rPr>
              <a:t>2016) 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2600" dirty="0" smtClean="0">
              <a:solidFill>
                <a:schemeClr val="tx1"/>
              </a:solidFill>
            </a:endParaRPr>
          </a:p>
        </p:txBody>
      </p:sp>
      <p:sp>
        <p:nvSpPr>
          <p:cNvPr id="8" name="Shape 24"/>
          <p:cNvSpPr>
            <a:spLocks noGrp="1"/>
          </p:cNvSpPr>
          <p:nvPr>
            <p:ph type="title"/>
          </p:nvPr>
        </p:nvSpPr>
        <p:spPr>
          <a:xfrm>
            <a:off x="765635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777C"/>
                </a:solidFill>
              </a:rPr>
              <a:t>References</a:t>
            </a:r>
            <a:endParaRPr sz="4000" dirty="0">
              <a:solidFill>
                <a:srgbClr val="FF777C"/>
              </a:solidFill>
            </a:endParaRPr>
          </a:p>
        </p:txBody>
      </p:sp>
      <p:sp>
        <p:nvSpPr>
          <p:cNvPr id="4" name="Shape 19"/>
          <p:cNvSpPr txBox="1">
            <a:spLocks/>
          </p:cNvSpPr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5000" b="1">
                <a:solidFill>
                  <a:srgbClr val="4A4F56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 smtClean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  <a:p>
            <a:pPr marL="127000" indent="0" algn="ctr">
              <a:buFontTx/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5" name="Shape 19"/>
          <p:cNvSpPr>
            <a:spLocks noGrp="1"/>
          </p:cNvSpPr>
          <p:nvPr>
            <p:ph type="body" idx="1"/>
          </p:nvPr>
        </p:nvSpPr>
        <p:spPr>
          <a:xfrm>
            <a:off x="0" y="2727767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6600" b="0" dirty="0" smtClean="0">
                <a:solidFill>
                  <a:srgbClr val="CD6167"/>
                </a:solidFill>
                <a:latin typeface="Myriad Pro"/>
                <a:cs typeface="Myriad Pro"/>
              </a:rPr>
              <a:t> Thank</a:t>
            </a:r>
            <a:r>
              <a:rPr lang="zh-CN" altLang="en-US" sz="6600" b="0" dirty="0" smtClean="0">
                <a:solidFill>
                  <a:srgbClr val="CD6167"/>
                </a:solidFill>
                <a:latin typeface="Myriad Pro"/>
                <a:cs typeface="Myriad Pro"/>
              </a:rPr>
              <a:t> </a:t>
            </a:r>
            <a:r>
              <a:rPr lang="en-US" altLang="zh-CN" sz="6600" b="0" dirty="0" smtClean="0">
                <a:solidFill>
                  <a:srgbClr val="CD6167"/>
                </a:solidFill>
                <a:latin typeface="Myriad Pro"/>
                <a:cs typeface="Myriad Pro"/>
              </a:rPr>
              <a:t>you !</a:t>
            </a:r>
          </a:p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6600" b="0" dirty="0" smtClean="0">
                <a:solidFill>
                  <a:srgbClr val="CD6167"/>
                </a:solidFill>
                <a:latin typeface="Myriad Pro"/>
                <a:cs typeface="Myriad Pro"/>
              </a:rPr>
              <a:t>Question?</a:t>
            </a:r>
            <a:endParaRPr lang="en-US" altLang="zh-CN" sz="6600" b="0" dirty="0">
              <a:solidFill>
                <a:srgbClr val="CD6167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8510390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Parameter</a:t>
            </a:r>
            <a:r>
              <a:rPr lang="zh-CN" altLang="en-US" sz="4000" dirty="0" smtClean="0">
                <a:solidFill>
                  <a:srgbClr val="CD6167"/>
                </a:solidFill>
              </a:rPr>
              <a:t> </a:t>
            </a:r>
            <a:r>
              <a:rPr lang="en-US" sz="4000" dirty="0" smtClean="0">
                <a:solidFill>
                  <a:srgbClr val="CD6167"/>
                </a:solidFill>
              </a:rPr>
              <a:t>Learning / Estimation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25719" y="7197448"/>
            <a:ext cx="12449978" cy="204091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CD6167"/>
                </a:solidFill>
              </a:rPr>
              <a:t>Impossibility results on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complexity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(worst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case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exponential lower bounds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CD6167"/>
                </a:solidFill>
              </a:rPr>
              <a:t>MLE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(is</a:t>
            </a:r>
            <a:r>
              <a:rPr lang="zh-CN" altLang="en-US" sz="2800" dirty="0" smtClean="0">
                <a:solidFill>
                  <a:srgbClr val="53585F"/>
                </a:solidFill>
              </a:rPr>
              <a:t> </a:t>
            </a:r>
            <a:r>
              <a:rPr lang="en-US" altLang="zh-CN" sz="2800" dirty="0" smtClean="0">
                <a:solidFill>
                  <a:srgbClr val="53585F"/>
                </a:solidFill>
              </a:rPr>
              <a:t>asymptotically </a:t>
            </a:r>
            <a:r>
              <a:rPr lang="en-US" altLang="zh-CN" sz="2800" dirty="0">
                <a:solidFill>
                  <a:srgbClr val="53585F"/>
                </a:solidFill>
              </a:rPr>
              <a:t>statistical </a:t>
            </a:r>
            <a:r>
              <a:rPr lang="en-US" altLang="zh-CN" sz="2800" dirty="0" smtClean="0">
                <a:solidFill>
                  <a:srgbClr val="53585F"/>
                </a:solidFill>
              </a:rPr>
              <a:t>efficient)</a:t>
            </a:r>
            <a:r>
              <a:rPr lang="zh-CN" altLang="en-US" sz="28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but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non-convex</a:t>
            </a:r>
            <a:r>
              <a:rPr lang="zh-CN" altLang="en-US" sz="3200" dirty="0" smtClean="0">
                <a:solidFill>
                  <a:srgbClr val="CD6167"/>
                </a:solidFill>
              </a:rPr>
              <a:t> </a:t>
            </a:r>
            <a:r>
              <a:rPr lang="en-US" altLang="zh-CN" sz="3200" dirty="0" smtClean="0">
                <a:solidFill>
                  <a:srgbClr val="CD6167"/>
                </a:solidFill>
              </a:rPr>
              <a:t>optimization</a:t>
            </a:r>
          </a:p>
        </p:txBody>
      </p:sp>
      <p:sp>
        <p:nvSpPr>
          <p:cNvPr id="6" name="Shape 25"/>
          <p:cNvSpPr txBox="1">
            <a:spLocks/>
          </p:cNvSpPr>
          <p:nvPr/>
        </p:nvSpPr>
        <p:spPr>
          <a:xfrm>
            <a:off x="525718" y="3384436"/>
            <a:ext cx="12606089" cy="1971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Given N </a:t>
            </a:r>
            <a:r>
              <a:rPr lang="en-US" altLang="zh-CN" sz="2800" dirty="0" err="1" smtClean="0">
                <a:solidFill>
                  <a:schemeClr val="tx1"/>
                </a:solidFill>
              </a:rPr>
              <a:t>i.i.d</a:t>
            </a:r>
            <a:r>
              <a:rPr lang="en-US" altLang="zh-CN" sz="2800" dirty="0" smtClean="0">
                <a:solidFill>
                  <a:schemeClr val="tx1"/>
                </a:solidFill>
              </a:rPr>
              <a:t>. samples of X, estimate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model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parameters</a:t>
            </a:r>
            <a:r>
              <a:rPr lang="zh-CN" altLang="en-US" sz="2800" dirty="0" smtClean="0">
                <a:solidFill>
                  <a:schemeClr val="tx1"/>
                </a:solidFill>
              </a:rPr>
              <a:t>    </a:t>
            </a:r>
            <a:r>
              <a:rPr lang="en-US" altLang="zh-CN" sz="2800" dirty="0" smtClean="0">
                <a:solidFill>
                  <a:schemeClr val="tx1"/>
                </a:solidFill>
              </a:rPr>
              <a:t> 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target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accuracy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Maximum Likelihood Estimation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(MLE) </a:t>
            </a:r>
            <a:endParaRPr lang="en-US" altLang="zh-CN" sz="24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58" y="5023512"/>
            <a:ext cx="8877300" cy="21463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90" y="1851322"/>
            <a:ext cx="2209800" cy="342900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90" y="2959822"/>
            <a:ext cx="3949700" cy="3429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931" y="2110759"/>
            <a:ext cx="290046" cy="459240"/>
          </a:xfrm>
          <a:prstGeom prst="rect">
            <a:avLst/>
          </a:prstGeom>
        </p:spPr>
      </p:pic>
      <p:pic>
        <p:nvPicPr>
          <p:cNvPr id="14" name="图片 13" descr="mix-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910" y="1414123"/>
            <a:ext cx="5943600" cy="2212848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3" y="3981594"/>
            <a:ext cx="152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111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D6167"/>
                </a:solidFill>
              </a:rPr>
              <a:t>Challenges</a:t>
            </a:r>
            <a:endParaRPr sz="4000" dirty="0">
              <a:solidFill>
                <a:srgbClr val="CD6167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46185" y="2437034"/>
            <a:ext cx="12432324" cy="52474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Can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learn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non-worst</a:t>
            </a:r>
            <a:r>
              <a:rPr lang="zh-CN" altLang="en-US" sz="3000" dirty="0" smtClean="0">
                <a:solidFill>
                  <a:srgbClr val="CD6167"/>
                </a:solidFill>
              </a:rPr>
              <a:t>-</a:t>
            </a:r>
            <a:r>
              <a:rPr lang="en-US" altLang="zh-CN" sz="3000" dirty="0" smtClean="0">
                <a:solidFill>
                  <a:srgbClr val="CD6167"/>
                </a:solidFill>
              </a:rPr>
              <a:t>cases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with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provable guarantees?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	</a:t>
            </a:r>
            <a:r>
              <a:rPr lang="en-US" altLang="zh-CN" sz="3000" dirty="0" smtClean="0">
                <a:solidFill>
                  <a:schemeClr val="bg1"/>
                </a:solidFill>
              </a:rPr>
              <a:t>Yes!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/>
            </a:r>
            <a:br>
              <a:rPr lang="en-US" altLang="zh-CN" sz="3000" dirty="0" smtClean="0">
                <a:solidFill>
                  <a:schemeClr val="bg1"/>
                </a:solidFill>
              </a:rPr>
            </a:br>
            <a:r>
              <a:rPr lang="en-US" altLang="zh-CN" sz="3000" dirty="0" smtClean="0">
                <a:solidFill>
                  <a:schemeClr val="bg1"/>
                </a:solidFill>
              </a:rPr>
              <a:t>	Polynomial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>algorithms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>for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>GMMs,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>HMMs,</a:t>
            </a:r>
            <a:r>
              <a:rPr lang="zh-CN" altLang="en-US" sz="3000" dirty="0" smtClean="0">
                <a:solidFill>
                  <a:schemeClr val="bg1"/>
                </a:solidFill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</a:rPr>
              <a:t>Super-resolution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CD6167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CD6167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Can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achieve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optimal sample complexity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a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tractable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way?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	</a:t>
            </a:r>
            <a:r>
              <a:rPr lang="en-US" altLang="zh-CN" sz="3000" dirty="0" smtClean="0">
                <a:solidFill>
                  <a:srgbClr val="FFFFFF"/>
                </a:solidFill>
              </a:rPr>
              <a:t>Yes!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/>
            </a:r>
            <a:br>
              <a:rPr lang="en-US" altLang="zh-CN" sz="3000" dirty="0" smtClean="0">
                <a:solidFill>
                  <a:srgbClr val="FFFFFF"/>
                </a:solidFill>
              </a:rPr>
            </a:br>
            <a:r>
              <a:rPr lang="en-US" altLang="zh-CN" sz="3000" dirty="0" smtClean="0">
                <a:solidFill>
                  <a:srgbClr val="FFFFFF"/>
                </a:solidFill>
              </a:rPr>
              <a:t>	Estimation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>of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>low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>rank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>probability</a:t>
            </a:r>
            <a:r>
              <a:rPr lang="zh-CN" altLang="en-US" sz="3000" dirty="0" smtClean="0">
                <a:solidFill>
                  <a:srgbClr val="FFFFFF"/>
                </a:solidFill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</a:rPr>
              <a:t>matrices with linear sample complexity</a:t>
            </a:r>
            <a:endParaRPr lang="en-US" altLang="zh-CN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111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015BAD"/>
                </a:solidFill>
              </a:rPr>
              <a:t>Contributions</a:t>
            </a:r>
            <a:r>
              <a:rPr lang="zh-CN" altLang="en-US" sz="4000" dirty="0" smtClean="0">
                <a:solidFill>
                  <a:srgbClr val="015BAD"/>
                </a:solidFill>
              </a:rPr>
              <a:t> </a:t>
            </a:r>
            <a:r>
              <a:rPr lang="en-US" altLang="zh-CN" sz="4000" dirty="0" smtClean="0">
                <a:solidFill>
                  <a:srgbClr val="015BAD"/>
                </a:solidFill>
              </a:rPr>
              <a:t>/</a:t>
            </a:r>
            <a:r>
              <a:rPr lang="zh-CN" altLang="en-US" sz="4000" dirty="0" smtClean="0">
                <a:solidFill>
                  <a:srgbClr val="015BAD"/>
                </a:solidFill>
              </a:rPr>
              <a:t> </a:t>
            </a:r>
            <a:r>
              <a:rPr lang="en-US" altLang="zh-CN" sz="4000" dirty="0" smtClean="0">
                <a:solidFill>
                  <a:srgbClr val="015BAD"/>
                </a:solidFill>
              </a:rPr>
              <a:t>Outline</a:t>
            </a:r>
            <a:r>
              <a:rPr lang="zh-CN" altLang="en-US" sz="4000" dirty="0" smtClean="0">
                <a:solidFill>
                  <a:srgbClr val="015BAD"/>
                </a:solidFill>
              </a:rPr>
              <a:t> </a:t>
            </a:r>
            <a:endParaRPr sz="4000" dirty="0">
              <a:solidFill>
                <a:srgbClr val="015BAD"/>
              </a:solidFill>
            </a:endParaRPr>
          </a:p>
        </p:txBody>
      </p:sp>
      <p:sp>
        <p:nvSpPr>
          <p:cNvPr id="3" name="Shape 25"/>
          <p:cNvSpPr>
            <a:spLocks noGrp="1"/>
          </p:cNvSpPr>
          <p:nvPr>
            <p:ph type="body" idx="1"/>
          </p:nvPr>
        </p:nvSpPr>
        <p:spPr>
          <a:xfrm>
            <a:off x="246185" y="2437034"/>
            <a:ext cx="12432324" cy="52474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Can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learn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non-worst</a:t>
            </a:r>
            <a:r>
              <a:rPr lang="zh-CN" altLang="en-US" sz="3000" dirty="0" smtClean="0">
                <a:solidFill>
                  <a:srgbClr val="CD6167"/>
                </a:solidFill>
              </a:rPr>
              <a:t>-</a:t>
            </a:r>
            <a:r>
              <a:rPr lang="en-US" altLang="zh-CN" sz="3000" dirty="0" smtClean="0">
                <a:solidFill>
                  <a:srgbClr val="CD6167"/>
                </a:solidFill>
              </a:rPr>
              <a:t>cases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with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provable guarantees?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015BAD"/>
                </a:solidFill>
              </a:rPr>
              <a:t>	Yes!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/>
            </a:r>
            <a:br>
              <a:rPr lang="en-US" altLang="zh-CN" sz="3000" dirty="0" smtClean="0">
                <a:solidFill>
                  <a:srgbClr val="015BAD"/>
                </a:solidFill>
              </a:rPr>
            </a:br>
            <a:r>
              <a:rPr lang="en-US" altLang="zh-CN" sz="3000" dirty="0" smtClean="0">
                <a:solidFill>
                  <a:srgbClr val="015BAD"/>
                </a:solidFill>
              </a:rPr>
              <a:t>	Polynomial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algorithms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and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analysis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for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GMMs,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HMMs,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Super-resolution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3C93E4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3C93E4"/>
              </a:solidFill>
            </a:endParaRPr>
          </a:p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CD6167"/>
                </a:solidFill>
              </a:rPr>
              <a:t>Can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achieve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optimal sample complexity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in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a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tractable</a:t>
            </a:r>
            <a:r>
              <a:rPr lang="zh-CN" altLang="en-US" sz="3000" dirty="0" smtClean="0">
                <a:solidFill>
                  <a:srgbClr val="CD6167"/>
                </a:solidFill>
              </a:rPr>
              <a:t> </a:t>
            </a:r>
            <a:r>
              <a:rPr lang="en-US" altLang="zh-CN" sz="3000" dirty="0" smtClean="0">
                <a:solidFill>
                  <a:srgbClr val="CD6167"/>
                </a:solidFill>
              </a:rPr>
              <a:t>way?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015BAD"/>
                </a:solidFill>
              </a:rPr>
              <a:t>	Yes!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/>
            </a:r>
            <a:br>
              <a:rPr lang="en-US" altLang="zh-CN" sz="3000" dirty="0" smtClean="0">
                <a:solidFill>
                  <a:srgbClr val="015BAD"/>
                </a:solidFill>
              </a:rPr>
            </a:br>
            <a:r>
              <a:rPr lang="en-US" altLang="zh-CN" sz="3000" dirty="0" smtClean="0">
                <a:solidFill>
                  <a:srgbClr val="015BAD"/>
                </a:solidFill>
              </a:rPr>
              <a:t>	Estimation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of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low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rank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probability</a:t>
            </a:r>
            <a:r>
              <a:rPr lang="zh-CN" altLang="en-US" sz="3000" dirty="0" smtClean="0">
                <a:solidFill>
                  <a:srgbClr val="015BAD"/>
                </a:solidFill>
              </a:rPr>
              <a:t> </a:t>
            </a:r>
            <a:r>
              <a:rPr lang="en-US" altLang="zh-CN" sz="3000" dirty="0" smtClean="0">
                <a:solidFill>
                  <a:srgbClr val="015BAD"/>
                </a:solidFill>
              </a:rPr>
              <a:t>matrices with linear sample complexity</a:t>
            </a:r>
            <a:endParaRPr lang="en-US" altLang="zh-CN" sz="3000" dirty="0">
              <a:solidFill>
                <a:srgbClr val="015BAD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46949" y="3257002"/>
            <a:ext cx="1620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1 </a:t>
            </a:r>
          </a:p>
        </p:txBody>
      </p:sp>
      <p:sp>
        <p:nvSpPr>
          <p:cNvPr id="5" name="矩形 4"/>
          <p:cNvSpPr/>
          <p:nvPr/>
        </p:nvSpPr>
        <p:spPr>
          <a:xfrm>
            <a:off x="10746949" y="6005659"/>
            <a:ext cx="16209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zh-CN" altLang="zh-CN" dirty="0">
                <a:solidFill>
                  <a:schemeClr val="tx2"/>
                </a:solidFill>
                <a:latin typeface="Titillium Semibold"/>
                <a:cs typeface="Titillium Semibold"/>
              </a:rPr>
              <a:t>2</a:t>
            </a:r>
            <a:endParaRPr lang="en-US" altLang="zh-CN" dirty="0" smtClean="0">
              <a:solidFill>
                <a:schemeClr val="tx2"/>
              </a:solidFill>
              <a:latin typeface="Titillium Semibold"/>
              <a:cs typeface="Titillium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24405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5"/>
          <p:cNvSpPr txBox="1">
            <a:spLocks/>
          </p:cNvSpPr>
          <p:nvPr/>
        </p:nvSpPr>
        <p:spPr>
          <a:xfrm>
            <a:off x="1154763" y="5499193"/>
            <a:ext cx="11336301" cy="26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Propose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</a:t>
            </a:r>
            <a:r>
              <a:rPr lang="en-US" altLang="zh-CN" sz="3200" dirty="0" smtClean="0">
                <a:solidFill>
                  <a:srgbClr val="53585F"/>
                </a:solidFill>
              </a:rPr>
              <a:t>rovable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b="1" dirty="0" smtClean="0">
                <a:solidFill>
                  <a:srgbClr val="53585F"/>
                </a:solidFill>
              </a:rPr>
              <a:t>algorithms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to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learn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mixture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models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</a:rPr>
              <a:t>Go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beyond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worst-case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b="1" dirty="0" smtClean="0">
                <a:solidFill>
                  <a:srgbClr val="53585F"/>
                </a:solidFill>
              </a:rPr>
              <a:t>analysis</a:t>
            </a:r>
            <a:r>
              <a:rPr lang="en-US" altLang="zh-CN" sz="3200" dirty="0" smtClean="0">
                <a:solidFill>
                  <a:srgbClr val="53585F"/>
                </a:solidFill>
              </a:rPr>
              <a:t> with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probabilistic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arguments</a:t>
            </a:r>
          </a:p>
        </p:txBody>
      </p:sp>
      <p:sp>
        <p:nvSpPr>
          <p:cNvPr id="17" name="Shape 19"/>
          <p:cNvSpPr>
            <a:spLocks noGrp="1"/>
          </p:cNvSpPr>
          <p:nvPr>
            <p:ph type="body" idx="1"/>
          </p:nvPr>
        </p:nvSpPr>
        <p:spPr>
          <a:xfrm>
            <a:off x="0" y="1520092"/>
            <a:ext cx="13004800" cy="40162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b="0" dirty="0" smtClean="0">
                <a:solidFill>
                  <a:schemeClr val="tx1"/>
                </a:solidFill>
              </a:rPr>
              <a:t> </a:t>
            </a:r>
            <a:endParaRPr lang="en-US" altLang="zh-CN" sz="4000" b="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84145" y="2184635"/>
            <a:ext cx="2099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PART</a:t>
            </a:r>
            <a:r>
              <a:rPr lang="zh-CN" altLang="en-US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 </a:t>
            </a:r>
            <a:r>
              <a:rPr lang="en-US" altLang="zh-CN" sz="4800" b="1" dirty="0" smtClean="0">
                <a:solidFill>
                  <a:schemeClr val="tx2"/>
                </a:solidFill>
                <a:latin typeface="Titillium Semibold"/>
                <a:cs typeface="Titillium Semibold"/>
              </a:rPr>
              <a:t>1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4763" y="3443406"/>
            <a:ext cx="115589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Can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we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learn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non-worst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-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cases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with</a:t>
            </a:r>
            <a:r>
              <a:rPr lang="zh-CN" altLang="en-US" dirty="0">
                <a:solidFill>
                  <a:srgbClr val="CD6167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dirty="0">
                <a:solidFill>
                  <a:srgbClr val="CD6167"/>
                </a:solidFill>
                <a:latin typeface="Myriad Pro" panose="020B0503030403020204" pitchFamily="34" charset="0"/>
              </a:rPr>
              <a:t>provable guarantees?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7339" y="4367484"/>
            <a:ext cx="1087012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0" indent="0" algn="ctr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4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Polynomial</a:t>
            </a:r>
            <a:r>
              <a:rPr lang="zh-CN" altLang="en-US" sz="3400" dirty="0" smtClean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yriad Pro" panose="020B0503030403020204" pitchFamily="34" charset="0"/>
              </a:rPr>
              <a:t>Algorithms</a:t>
            </a:r>
            <a:r>
              <a:rPr lang="zh-CN" altLang="en-US" sz="34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yriad Pro" panose="020B0503030403020204" pitchFamily="34" charset="0"/>
              </a:rPr>
              <a:t>for</a:t>
            </a:r>
            <a:r>
              <a:rPr lang="zh-CN" altLang="en-US" sz="34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dirty="0">
                <a:solidFill>
                  <a:schemeClr val="tx1"/>
                </a:solidFill>
                <a:latin typeface="Myriad Pro" panose="020B0503030403020204" pitchFamily="34" charset="0"/>
              </a:rPr>
              <a:t>Learning</a:t>
            </a:r>
            <a:r>
              <a:rPr lang="zh-CN" altLang="en-US" sz="3400" dirty="0">
                <a:solidFill>
                  <a:schemeClr val="tx1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GMM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,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HMM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and</a:t>
            </a:r>
            <a:r>
              <a:rPr lang="zh-CN" altLang="en-US" sz="3400" b="1" dirty="0">
                <a:solidFill>
                  <a:srgbClr val="015BAD"/>
                </a:solidFill>
                <a:latin typeface="Myriad Pro" panose="020B0503030403020204" pitchFamily="34" charset="0"/>
              </a:rPr>
              <a:t> </a:t>
            </a:r>
            <a:r>
              <a:rPr lang="en-US" altLang="zh-CN" sz="3400" b="1" dirty="0" smtClean="0">
                <a:solidFill>
                  <a:srgbClr val="015BAD"/>
                </a:solidFill>
                <a:latin typeface="Myriad Pro" panose="020B0503030403020204" pitchFamily="34" charset="0"/>
              </a:rPr>
              <a:t>S-R</a:t>
            </a:r>
            <a:endParaRPr lang="en-US" altLang="zh-CN" sz="3400" b="1" dirty="0">
              <a:solidFill>
                <a:srgbClr val="015BAD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9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27069</TotalTime>
  <Words>4026</Words>
  <Application>Microsoft Macintosh PowerPoint</Application>
  <PresentationFormat>自定义</PresentationFormat>
  <Paragraphs>893</Paragraphs>
  <Slides>50</Slides>
  <Notes>49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White</vt:lpstr>
      <vt:lpstr>Efficient Spectral Methods for Learning Mixture Models </vt:lpstr>
      <vt:lpstr>Learning</vt:lpstr>
      <vt:lpstr>Learning Mixture Models</vt:lpstr>
      <vt:lpstr>Learning Mixture Models</vt:lpstr>
      <vt:lpstr>Learning Mixture Models</vt:lpstr>
      <vt:lpstr>Parameter Learning / Estimation</vt:lpstr>
      <vt:lpstr>Challenges</vt:lpstr>
      <vt:lpstr>Contributions / Outline </vt:lpstr>
      <vt:lpstr>PowerPoint 演示文稿</vt:lpstr>
      <vt:lpstr>Spectral Algorithms and Tensor Decomposition</vt:lpstr>
      <vt:lpstr>Tensor Decomposition</vt:lpstr>
      <vt:lpstr>Tensor Decomposition</vt:lpstr>
      <vt:lpstr>Spectral Algorithms and Tensor Decomposition</vt:lpstr>
      <vt:lpstr>PowerPoint 演示文稿</vt:lpstr>
      <vt:lpstr>1.1 Learn GMMs:</vt:lpstr>
      <vt:lpstr>1.1 Learn GMMs:</vt:lpstr>
      <vt:lpstr>1.1 Learn GMMs:</vt:lpstr>
      <vt:lpstr>PowerPoint 演示文稿</vt:lpstr>
      <vt:lpstr>Escape from the worst cases</vt:lpstr>
      <vt:lpstr>PowerPoint 演示文稿</vt:lpstr>
      <vt:lpstr>Example: Learn mixture of 0-mean Gaussians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Take-away from PART 1</vt:lpstr>
      <vt:lpstr>Spectral methods for Learning Mixture Models</vt:lpstr>
      <vt:lpstr>PowerPoint 演示文稿</vt:lpstr>
      <vt:lpstr>2. Low rank matrix</vt:lpstr>
      <vt:lpstr>2. Low rank matrix</vt:lpstr>
      <vt:lpstr>2. Low rank matrix</vt:lpstr>
      <vt:lpstr>2. Low rank matrix</vt:lpstr>
      <vt:lpstr>PowerPoint 演示文稿</vt:lpstr>
      <vt:lpstr>2. Low rank matrix</vt:lpstr>
      <vt:lpstr>2. Low rank matrix</vt:lpstr>
      <vt:lpstr>2. Low rank matrix</vt:lpstr>
      <vt:lpstr>2. Low rank matrix</vt:lpstr>
      <vt:lpstr>Take-away from PART 2</vt:lpstr>
      <vt:lpstr>Conclusion and Future works</vt:lpstr>
      <vt:lpstr>References</vt:lpstr>
      <vt:lpstr>References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realization</dc:title>
  <dc:subject/>
  <dc:creator>Qingqing Huang</dc:creator>
  <cp:keywords/>
  <dc:description/>
  <cp:lastModifiedBy>Qingqing Huang</cp:lastModifiedBy>
  <cp:revision>1133</cp:revision>
  <dcterms:modified xsi:type="dcterms:W3CDTF">2016-01-22T22:08:47Z</dcterms:modified>
  <cp:category/>
</cp:coreProperties>
</file>